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6858000" cx="12192000"/>
  <p:notesSz cx="6858000" cy="9144000"/>
  <p:embeddedFontLst>
    <p:embeddedFont>
      <p:font typeface="Libre Franklin"/>
      <p:regular r:id="rId54"/>
      <p:bold r:id="rId55"/>
      <p:italic r:id="rId56"/>
      <p:boldItalic r:id="rId57"/>
    </p:embeddedFont>
    <p:embeddedFont>
      <p:font typeface="Franklin Gothic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9" roundtripDataSignature="AMtx7mgTMapJoBlVSKo6hgriJcZXC3Lv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LibreFranklin-bold.fntdata"/><Relationship Id="rId10" Type="http://schemas.openxmlformats.org/officeDocument/2006/relationships/slide" Target="slides/slide5.xml"/><Relationship Id="rId54" Type="http://schemas.openxmlformats.org/officeDocument/2006/relationships/font" Target="fonts/LibreFranklin-regular.fntdata"/><Relationship Id="rId13" Type="http://schemas.openxmlformats.org/officeDocument/2006/relationships/slide" Target="slides/slide8.xml"/><Relationship Id="rId57" Type="http://schemas.openxmlformats.org/officeDocument/2006/relationships/font" Target="fonts/LibreFranklin-boldItalic.fntdata"/><Relationship Id="rId12" Type="http://schemas.openxmlformats.org/officeDocument/2006/relationships/slide" Target="slides/slide7.xml"/><Relationship Id="rId56" Type="http://schemas.openxmlformats.org/officeDocument/2006/relationships/font" Target="fonts/LibreFranklin-italic.fntdata"/><Relationship Id="rId15" Type="http://schemas.openxmlformats.org/officeDocument/2006/relationships/slide" Target="slides/slide10.xml"/><Relationship Id="rId59" Type="http://customschemas.google.com/relationships/presentationmetadata" Target="metadata"/><Relationship Id="rId14" Type="http://schemas.openxmlformats.org/officeDocument/2006/relationships/slide" Target="slides/slide9.xml"/><Relationship Id="rId58" Type="http://schemas.openxmlformats.org/officeDocument/2006/relationships/font" Target="fonts/FranklinGothic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5ff3cc92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f5ff3cc92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f5ff3cc92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7ecbf3de2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f7ecbf3de2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f7ecbf3de2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7ecbf3de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7ecbf3de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f7ecbf3de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7ecbf3de2_0_2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7ecbf3de2_0_2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f7ecbf3de2_0_2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7ecbf3de2_0_2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f7ecbf3de2_0_2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f7ecbf3de2_0_2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7ecbf3de2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7ecbf3de2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f7ecbf3de2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7ecbf3de2_0_3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7ecbf3de2_0_3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f7ecbf3de2_0_3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7ecbf3de2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7ecbf3de2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f7ecbf3de2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5ff3cc92c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f5ff3cc92c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f5ff3cc92c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7ecbf3de2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7ecbf3de2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f7ecbf3de2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7ecbf3de2_0_3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f7ecbf3de2_0_3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f7ecbf3de2_0_3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7ecbf3de2_0_3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f7ecbf3de2_0_3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f7ecbf3de2_0_3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7ecbf3de2_0_3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7ecbf3de2_0_3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f7ecbf3de2_0_3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7ecbf3de2_0_3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f7ecbf3de2_0_3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f7ecbf3de2_0_3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f7ecbf3de2_0_3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f7ecbf3de2_0_3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f7ecbf3de2_0_3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f938a02ccc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f938a02ccc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f938a02ccc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938a02ccc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f938a02ccc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f938a02ccc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95121bc4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95121bc4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f95121bc4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f938a02ccc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f938a02ccc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f938a02ccc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99d6a7679_0_7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f99d6a7679_0_7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f99d6a7679_0_7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f95121bc42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f95121bc42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f95121bc42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f99d6a7679_0_7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f99d6a7679_0_7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f99d6a7679_0_7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99d6a7679_0_7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99d6a7679_0_7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f99d6a7679_0_7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99d6a7679_0_7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f99d6a7679_0_7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f99d6a7679_0_7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f99d6a7679_0_7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f99d6a7679_0_7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f99d6a7679_0_7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99d6a7679_0_7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f99d6a7679_0_7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f99d6a7679_0_7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99d6a7679_0_7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f99d6a7679_0_7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f99d6a7679_0_7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938a02ccc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f938a02ccc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f938a02ccc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938a02ccc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f938a02ccc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f938a02ccc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5ff3cc92c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f5ff3cc92c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f5ff3cc92c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f938a02ccc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f938a02ccc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f938a02ccc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938a02ccc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938a02ccc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f938a02ccc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f99d6a7679_0_10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f99d6a7679_0_10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f99d6a7679_0_10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938a02ccc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f938a02ccc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f938a02ccc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f99d6a7679_0_8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f99d6a7679_0_8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f99d6a7679_0_8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f7ecbf3de2_0_4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f7ecbf3de2_0_4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f7ecbf3de2_0_4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cb3a93a49e_5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cb3a93a49e_5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cb3a93a49e_5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cb3a93a49e_5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cb3a93a49e_5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cb3a93a49e_5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f8caa6b828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f8caa6b828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f8caa6b828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b3a93a49e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b3a93a49e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cb3a93a49e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b3a93a49e_1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b3a93a49e_1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cb3a93a49e_1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b3a93a49e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b3a93a49e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cb3a93a49e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5ff3cc92c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f5ff3cc92c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f5ff3cc92c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b3a93a49e_1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b3a93a49e_1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cb3a93a49e_1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0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600"/>
              <a:buFont typeface="Franklin Gothic"/>
              <a:buNone/>
              <a:defRPr sz="3600">
                <a:solidFill>
                  <a:srgbClr val="FEFEF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96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0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Franklin Gothic"/>
              <a:buNone/>
              <a:defRPr b="0" sz="240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/>
          <p:nvPr>
            <p:ph idx="2" type="pic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91" name="Google Shape;91;p18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 rot="5400000">
            <a:off x="4269976" y="-1352783"/>
            <a:ext cx="3652047" cy="11029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7914" lvl="0" marL="457200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SzPts val="1564"/>
              <a:buChar char="◼"/>
              <a:defRPr/>
            </a:lvl1pPr>
            <a:lvl2pPr indent="-310387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2pPr>
            <a:lvl3pPr indent="-304546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96"/>
              <a:buChar char="◼"/>
              <a:defRPr/>
            </a:lvl3pPr>
            <a:lvl4pPr indent="-292861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4pPr>
            <a:lvl5pPr indent="-292861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012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type="title"/>
          </p:nvPr>
        </p:nvSpPr>
        <p:spPr>
          <a:xfrm rot="5400000">
            <a:off x="7362637" y="1705163"/>
            <a:ext cx="480732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Franklin Gothic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 rot="5400000">
            <a:off x="1952072" y="-313549"/>
            <a:ext cx="4807326" cy="7161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4" name="Google Shape;104;p20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sz="360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1"/>
                </a:solidFill>
              </a:defRPr>
            </a:lvl1pPr>
            <a:lvl2pPr lvl="1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96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2"/>
          <p:cNvSpPr txBox="1"/>
          <p:nvPr>
            <p:ph type="title"/>
          </p:nvPr>
        </p:nvSpPr>
        <p:spPr>
          <a:xfrm>
            <a:off x="581193" y="2393950"/>
            <a:ext cx="11029615" cy="21474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  <a:defRPr b="0" sz="3600" cap="none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581193" y="2228003"/>
            <a:ext cx="5194767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2" type="body"/>
          </p:nvPr>
        </p:nvSpPr>
        <p:spPr>
          <a:xfrm>
            <a:off x="6416039" y="2228003"/>
            <a:ext cx="5194769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581191" y="2250891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4" name="Google Shape;64;p14"/>
          <p:cNvSpPr txBox="1"/>
          <p:nvPr>
            <p:ph idx="2" type="body"/>
          </p:nvPr>
        </p:nvSpPr>
        <p:spPr>
          <a:xfrm>
            <a:off x="581194" y="2926052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3" type="body"/>
          </p:nvPr>
        </p:nvSpPr>
        <p:spPr>
          <a:xfrm>
            <a:off x="6416039" y="2250892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6" name="Google Shape;66;p14"/>
          <p:cNvSpPr txBox="1"/>
          <p:nvPr>
            <p:ph idx="4" type="body"/>
          </p:nvPr>
        </p:nvSpPr>
        <p:spPr>
          <a:xfrm>
            <a:off x="6416037" y="2926052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Franklin Gothic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767857" y="2836654"/>
            <a:ext cx="3031852" cy="3001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84" name="Google Shape;84;p17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Franklin Gothic"/>
              <a:buNone/>
              <a:defRPr b="0" i="0" sz="2800" u="none" cap="none" strike="noStrike">
                <a:solidFill>
                  <a:srgbClr val="FEFEFE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7914" lvl="0" marL="457200" marR="0" rtl="0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b="0" i="0" sz="17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0387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04546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b="0" i="0" sz="13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92861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92861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8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8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  <a:defRPr b="0" i="0" sz="2800" u="none" cap="none" strike="noStrike">
                <a:solidFill>
                  <a:srgbClr val="3F3F3F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7914" lvl="0" marL="457200" marR="0" rtl="0" algn="l">
              <a:lnSpc>
                <a:spcPct val="110000"/>
              </a:lnSpc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1564"/>
              <a:buFont typeface="Noto Sans Symbols"/>
              <a:buChar char="◼"/>
              <a:defRPr b="0" i="0" sz="1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0387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04546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96"/>
              <a:buFont typeface="Noto Sans Symbols"/>
              <a:buChar char="◼"/>
              <a:defRPr b="0" i="0" sz="13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92861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92861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12"/>
              <a:buFont typeface="Noto Sans Symbols"/>
              <a:buChar char="◼"/>
              <a:defRPr b="0" i="0" sz="11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7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7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8fza3VKxOuBTroqnlpTzy1Yyo93eG13X/view" TargetMode="External"/><Relationship Id="rId4" Type="http://schemas.openxmlformats.org/officeDocument/2006/relationships/image" Target="../media/image2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HfpVTZFQahxx8dws95IdsEg8eRwpHD6a/view" TargetMode="External"/><Relationship Id="rId4" Type="http://schemas.openxmlformats.org/officeDocument/2006/relationships/image" Target="../media/image2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rive.google.com/file/d/1IdnEggGY7TAwTgIc2VkKb6C6_EOOwXtT/view" TargetMode="External"/><Relationship Id="rId4" Type="http://schemas.openxmlformats.org/officeDocument/2006/relationships/image" Target="../media/image2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5" Type="http://schemas.openxmlformats.org/officeDocument/2006/relationships/image" Target="../media/image3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drive.google.com/file/d/1HN_uJS4xMLdSZU9_bMX0uhVJgSOtl53m/view" TargetMode="External"/><Relationship Id="rId4" Type="http://schemas.openxmlformats.org/officeDocument/2006/relationships/image" Target="../media/image3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drive.google.com/file/d/1pokSBlzcPCGzRc4bHjhGzBlcN7Pm2dOP/view" TargetMode="External"/><Relationship Id="rId4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drive.google.com/file/d/1IdnEggGY7TAwTgIc2VkKb6C6_EOOwXtT/view" TargetMode="External"/><Relationship Id="rId4" Type="http://schemas.openxmlformats.org/officeDocument/2006/relationships/image" Target="../media/image40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WmFHrWwMpyyYT0j7deK83bdBgEXK6ZVn/view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6" name="Google Shape;1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" y="10"/>
            <a:ext cx="1219198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"/>
          <p:cNvSpPr/>
          <p:nvPr/>
        </p:nvSpPr>
        <p:spPr>
          <a:xfrm>
            <a:off x="7930758" y="488539"/>
            <a:ext cx="3702000" cy="3378300"/>
          </a:xfrm>
          <a:prstGeom prst="rect">
            <a:avLst/>
          </a:prstGeom>
          <a:solidFill>
            <a:schemeClr val="dk1">
              <a:alpha val="968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"/>
          <p:cNvSpPr txBox="1"/>
          <p:nvPr>
            <p:ph type="ctrTitle"/>
          </p:nvPr>
        </p:nvSpPr>
        <p:spPr>
          <a:xfrm>
            <a:off x="8277891" y="519935"/>
            <a:ext cx="3398700" cy="28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Franklin Gothic"/>
              <a:buNone/>
            </a:pPr>
            <a:r>
              <a:rPr lang="en-US">
                <a:solidFill>
                  <a:schemeClr val="lt1"/>
                </a:solidFill>
              </a:rPr>
              <a:t>INTELLIGENT AUTOPILOT SYSTEM FOR AIRCRAFT MANEUVERS IN X-PLANE 11</a:t>
            </a:r>
            <a:endParaRPr/>
          </a:p>
        </p:txBody>
      </p:sp>
      <p:sp>
        <p:nvSpPr>
          <p:cNvPr id="119" name="Google Shape;119;p1"/>
          <p:cNvSpPr txBox="1"/>
          <p:nvPr/>
        </p:nvSpPr>
        <p:spPr>
          <a:xfrm>
            <a:off x="802425" y="5893900"/>
            <a:ext cx="58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Rizwan, Oneeb, Krishna, Priya, Martin</a:t>
            </a:r>
            <a:endParaRPr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5ff3cc92c_0_0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b="1" lang="en-US"/>
              <a:t>Goal for Week #8</a:t>
            </a:r>
            <a:endParaRPr b="1"/>
          </a:p>
        </p:txBody>
      </p:sp>
      <p:sp>
        <p:nvSpPr>
          <p:cNvPr id="204" name="Google Shape;204;gf5ff3cc92c_0_0"/>
          <p:cNvSpPr txBox="1"/>
          <p:nvPr>
            <p:ph idx="1" type="body"/>
          </p:nvPr>
        </p:nvSpPr>
        <p:spPr>
          <a:xfrm>
            <a:off x="581200" y="2101672"/>
            <a:ext cx="11029500" cy="35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Finish implementation of DDPG agent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Increase scope of learning for the agent</a:t>
            </a:r>
            <a:endParaRPr sz="2400"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Flight level change + Heading change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Develop playback function to replay the result in X-plane 11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Improve visualization of achieving goal states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b="1" lang="en-US"/>
              <a:t>Individual Contribution</a:t>
            </a:r>
            <a:endParaRPr b="1"/>
          </a:p>
        </p:txBody>
      </p:sp>
      <p:sp>
        <p:nvSpPr>
          <p:cNvPr id="211" name="Google Shape;211;p5"/>
          <p:cNvSpPr txBox="1"/>
          <p:nvPr>
            <p:ph idx="1" type="body"/>
          </p:nvPr>
        </p:nvSpPr>
        <p:spPr>
          <a:xfrm>
            <a:off x="370700" y="1890875"/>
            <a:ext cx="11739000" cy="37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/>
              <a:t>Rizwan:</a:t>
            </a:r>
            <a:r>
              <a:rPr lang="en-US" sz="2400"/>
              <a:t> Training the agent</a:t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/>
              <a:t>Rengapriya:</a:t>
            </a:r>
            <a:r>
              <a:rPr lang="en-US" sz="2400"/>
              <a:t> </a:t>
            </a:r>
            <a:r>
              <a:rPr lang="en-US" sz="2400"/>
              <a:t>understand &amp; implement DDPG</a:t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/>
              <a:t>Martin:</a:t>
            </a:r>
            <a:r>
              <a:rPr lang="en-US" sz="2400"/>
              <a:t> develop baseline of DDPG algorithm, proceed to tuning part</a:t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/>
              <a:t>Krishnateja:</a:t>
            </a:r>
            <a:r>
              <a:rPr lang="en-US" sz="2400"/>
              <a:t> understand and implementing REINFORCE</a:t>
            </a:r>
            <a:endParaRPr sz="24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/>
              <a:t>Oneeb:</a:t>
            </a:r>
            <a:r>
              <a:rPr lang="en-US" sz="2400"/>
              <a:t> </a:t>
            </a:r>
            <a:r>
              <a:rPr lang="en-US" sz="2400"/>
              <a:t>understand and implementing REINFORCE</a:t>
            </a:r>
            <a:endParaRPr sz="2400"/>
          </a:p>
          <a:p>
            <a:pPr indent="-224212" lvl="1" marL="630000" rtl="0" algn="l">
              <a:lnSpc>
                <a:spcPct val="110000"/>
              </a:lnSpc>
              <a:spcBef>
                <a:spcPts val="880"/>
              </a:spcBef>
              <a:spcAft>
                <a:spcPts val="0"/>
              </a:spcAft>
              <a:buSzPts val="1288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6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6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2" name="Google Shape;222;p6"/>
          <p:cNvSpPr txBox="1"/>
          <p:nvPr>
            <p:ph type="title"/>
          </p:nvPr>
        </p:nvSpPr>
        <p:spPr>
          <a:xfrm>
            <a:off x="4579243" y="1419225"/>
            <a:ext cx="6798608" cy="23461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Franklin Gothic"/>
              <a:buNone/>
            </a:pPr>
            <a:r>
              <a:rPr b="1" lang="en-US" sz="4400"/>
              <a:t>THANK YOU</a:t>
            </a:r>
            <a:endParaRPr b="1"/>
          </a:p>
        </p:txBody>
      </p:sp>
      <p:sp>
        <p:nvSpPr>
          <p:cNvPr id="223" name="Google Shape;223;p6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6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6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miling Face with No Fill" id="226" name="Google Shape;22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00" y="2049354"/>
            <a:ext cx="3053422" cy="3053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7ecbf3de2_0_30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b="1" lang="en-US"/>
              <a:t>Progress for Week #8</a:t>
            </a:r>
            <a:endParaRPr b="1"/>
          </a:p>
        </p:txBody>
      </p:sp>
      <p:sp>
        <p:nvSpPr>
          <p:cNvPr id="233" name="Google Shape;233;gf7ecbf3de2_0_30"/>
          <p:cNvSpPr txBox="1"/>
          <p:nvPr>
            <p:ph idx="1" type="body"/>
          </p:nvPr>
        </p:nvSpPr>
        <p:spPr>
          <a:xfrm>
            <a:off x="581200" y="2101672"/>
            <a:ext cx="11029500" cy="35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Ran multiple cases for REINFORCE algorithm with varying rewards and hyperparameters.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Finalised implementation of DDPG algorithm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Started work on PPO algorithm in parallel for performance comparison.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7ecbf3de2_0_0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Case 1</a:t>
            </a:r>
            <a:endParaRPr b="1"/>
          </a:p>
        </p:txBody>
      </p:sp>
      <p:sp>
        <p:nvSpPr>
          <p:cNvPr id="240" name="Google Shape;240;gf7ecbf3de2_0_0"/>
          <p:cNvSpPr txBox="1"/>
          <p:nvPr>
            <p:ph idx="1" type="body"/>
          </p:nvPr>
        </p:nvSpPr>
        <p:spPr>
          <a:xfrm>
            <a:off x="581192" y="1967964"/>
            <a:ext cx="110295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NN Architecture:</a:t>
            </a:r>
            <a:endParaRPr sz="2400"/>
          </a:p>
          <a:p>
            <a:pPr indent="-3352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Input_layer : 8 → ReLU </a:t>
            </a:r>
            <a:endParaRPr sz="2400"/>
          </a:p>
          <a:p>
            <a:pPr indent="-3352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H1_layer : 256 → ReLU</a:t>
            </a:r>
            <a:endParaRPr sz="2400"/>
          </a:p>
          <a:p>
            <a:pPr indent="-3352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H2_layer: 256 → ReLU</a:t>
            </a:r>
            <a:endParaRPr sz="2400"/>
          </a:p>
          <a:p>
            <a:pPr indent="-3352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Output Layer: 4 (mu) → tanh</a:t>
            </a:r>
            <a:endParaRPr sz="2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		: 4 (sigma) → Sigmoid (clipped to keep it positive)</a:t>
            </a:r>
            <a:endParaRPr sz="2400"/>
          </a:p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𝜶 = 0.0001, 𝜸: 0.9</a:t>
            </a:r>
            <a:endParaRPr sz="2400"/>
          </a:p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Randomly initialised weights</a:t>
            </a:r>
            <a:endParaRPr sz="2400"/>
          </a:p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Reward: +2000 for every step in successful range</a:t>
            </a:r>
            <a:endParaRPr sz="2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: -1 for each timestep</a:t>
            </a:r>
            <a:endParaRPr sz="2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: -10000 for crashing</a:t>
            </a:r>
            <a:endParaRPr sz="2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: -5000 for finishing outside the successful range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Results (800): Unsatisfactory and inconclusive, aircraft kept crashing.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7ecbf3de2_0_298"/>
          <p:cNvSpPr txBox="1"/>
          <p:nvPr>
            <p:ph type="title"/>
          </p:nvPr>
        </p:nvSpPr>
        <p:spPr>
          <a:xfrm>
            <a:off x="581200" y="702149"/>
            <a:ext cx="11029500" cy="1032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Case 1 Observations</a:t>
            </a:r>
            <a:endParaRPr b="1"/>
          </a:p>
        </p:txBody>
      </p:sp>
      <p:pic>
        <p:nvPicPr>
          <p:cNvPr id="247" name="Google Shape;247;gf7ecbf3de2_0_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75" y="2286000"/>
            <a:ext cx="36576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f7ecbf3de2_0_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0200" y="2286000"/>
            <a:ext cx="36576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f7ecbf3de2_0_2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5100" y="2286000"/>
            <a:ext cx="36576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f7ecbf3de2_0_298"/>
          <p:cNvSpPr txBox="1"/>
          <p:nvPr/>
        </p:nvSpPr>
        <p:spPr>
          <a:xfrm>
            <a:off x="1544025" y="5029200"/>
            <a:ext cx="118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Episode 1</a:t>
            </a:r>
            <a:endParaRPr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1" name="Google Shape;251;gf7ecbf3de2_0_298"/>
          <p:cNvSpPr txBox="1"/>
          <p:nvPr/>
        </p:nvSpPr>
        <p:spPr>
          <a:xfrm>
            <a:off x="5187388" y="5029200"/>
            <a:ext cx="12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Episode 800</a:t>
            </a:r>
            <a:endParaRPr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2" name="Google Shape;252;gf7ecbf3de2_0_298"/>
          <p:cNvSpPr txBox="1"/>
          <p:nvPr/>
        </p:nvSpPr>
        <p:spPr>
          <a:xfrm>
            <a:off x="8536300" y="5029200"/>
            <a:ext cx="19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Altitude Difference</a:t>
            </a:r>
            <a:endParaRPr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7ecbf3de2_0_292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Case 2</a:t>
            </a:r>
            <a:endParaRPr b="1"/>
          </a:p>
        </p:txBody>
      </p:sp>
      <p:sp>
        <p:nvSpPr>
          <p:cNvPr id="259" name="Google Shape;259;gf7ecbf3de2_0_292"/>
          <p:cNvSpPr txBox="1"/>
          <p:nvPr>
            <p:ph idx="1" type="body"/>
          </p:nvPr>
        </p:nvSpPr>
        <p:spPr>
          <a:xfrm>
            <a:off x="581192" y="2081439"/>
            <a:ext cx="110295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NN Architecture:</a:t>
            </a:r>
            <a:endParaRPr sz="2400"/>
          </a:p>
          <a:p>
            <a:pPr indent="-3352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Input_layer : 8 → ReLU </a:t>
            </a:r>
            <a:endParaRPr sz="2400"/>
          </a:p>
          <a:p>
            <a:pPr indent="-3352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H1_layer : 256 → ReLU</a:t>
            </a:r>
            <a:endParaRPr sz="2400"/>
          </a:p>
          <a:p>
            <a:pPr indent="-3352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H2_layer: 256 → ReLU</a:t>
            </a:r>
            <a:endParaRPr sz="2400"/>
          </a:p>
          <a:p>
            <a:pPr indent="-3352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Output Layer: 4 (mu) → tanh</a:t>
            </a:r>
            <a:endParaRPr sz="2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	        : 4 (sigma) → </a:t>
            </a:r>
            <a:r>
              <a:rPr lang="en-US" sz="2400">
                <a:solidFill>
                  <a:srgbClr val="FF0000"/>
                </a:solidFill>
              </a:rPr>
              <a:t>ELU + 0.001 (to make it positive)</a:t>
            </a:r>
            <a:endParaRPr sz="2400">
              <a:solidFill>
                <a:srgbClr val="FF0000"/>
              </a:solidFill>
            </a:endParaRPr>
          </a:p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𝜶 = 0.0001, 𝜸: 0.9</a:t>
            </a:r>
            <a:endParaRPr sz="2400"/>
          </a:p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Reward: +2000 for every step in successful range</a:t>
            </a:r>
            <a:endParaRPr sz="2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: -1 for each timestep</a:t>
            </a:r>
            <a:endParaRPr sz="2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: </a:t>
            </a:r>
            <a:r>
              <a:rPr lang="en-US" sz="2400">
                <a:solidFill>
                  <a:srgbClr val="FF0000"/>
                </a:solidFill>
              </a:rPr>
              <a:t>-100000</a:t>
            </a:r>
            <a:r>
              <a:rPr lang="en-US" sz="2400"/>
              <a:t> for crashing</a:t>
            </a:r>
            <a:endParaRPr sz="2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: -5000 for finishing outside the successful range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Results (280 Episodes): Unsatisfactory! After crashing in the first couple of episodes, the aircraft stopped descending.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7ecbf3de2_0_6"/>
          <p:cNvSpPr txBox="1"/>
          <p:nvPr>
            <p:ph type="title"/>
          </p:nvPr>
        </p:nvSpPr>
        <p:spPr>
          <a:xfrm>
            <a:off x="581200" y="702152"/>
            <a:ext cx="11029500" cy="870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Case 2 Observations</a:t>
            </a:r>
            <a:endParaRPr b="1"/>
          </a:p>
        </p:txBody>
      </p:sp>
      <p:pic>
        <p:nvPicPr>
          <p:cNvPr id="266" name="Google Shape;266;gf7ecbf3de2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075" y="1663777"/>
            <a:ext cx="34747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f7ecbf3de2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7000" y="1663781"/>
            <a:ext cx="34747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f7ecbf3de2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8075" y="4114800"/>
            <a:ext cx="34747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f7ecbf3de2_0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7000" y="4114800"/>
            <a:ext cx="3474720" cy="25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f7ecbf3de2_0_6"/>
          <p:cNvSpPr txBox="1"/>
          <p:nvPr/>
        </p:nvSpPr>
        <p:spPr>
          <a:xfrm>
            <a:off x="3437100" y="2012250"/>
            <a:ext cx="10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Episode 1</a:t>
            </a:r>
            <a:endParaRPr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1" name="Google Shape;271;gf7ecbf3de2_0_6"/>
          <p:cNvSpPr txBox="1"/>
          <p:nvPr/>
        </p:nvSpPr>
        <p:spPr>
          <a:xfrm>
            <a:off x="6880700" y="5194863"/>
            <a:ext cx="171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Successful Steps</a:t>
            </a:r>
            <a:endParaRPr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2" name="Google Shape;272;gf7ecbf3de2_0_6"/>
          <p:cNvSpPr txBox="1"/>
          <p:nvPr/>
        </p:nvSpPr>
        <p:spPr>
          <a:xfrm>
            <a:off x="2707500" y="5874725"/>
            <a:ext cx="181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Altitude Difference</a:t>
            </a:r>
            <a:endParaRPr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3" name="Google Shape;273;gf7ecbf3de2_0_6"/>
          <p:cNvSpPr txBox="1"/>
          <p:nvPr/>
        </p:nvSpPr>
        <p:spPr>
          <a:xfrm>
            <a:off x="8048000" y="2012250"/>
            <a:ext cx="137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Episode 250</a:t>
            </a:r>
            <a:endParaRPr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7ecbf3de2_0_325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Case 3</a:t>
            </a:r>
            <a:endParaRPr b="1"/>
          </a:p>
        </p:txBody>
      </p:sp>
      <p:sp>
        <p:nvSpPr>
          <p:cNvPr id="280" name="Google Shape;280;gf7ecbf3de2_0_325"/>
          <p:cNvSpPr txBox="1"/>
          <p:nvPr>
            <p:ph idx="1" type="body"/>
          </p:nvPr>
        </p:nvSpPr>
        <p:spPr>
          <a:xfrm>
            <a:off x="581192" y="2065239"/>
            <a:ext cx="110295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NN Architecture:</a:t>
            </a:r>
            <a:endParaRPr sz="2400"/>
          </a:p>
          <a:p>
            <a:pPr indent="-3352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Input_layer : 8 → ReLU</a:t>
            </a:r>
            <a:endParaRPr sz="2400"/>
          </a:p>
          <a:p>
            <a:pPr indent="-3352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H1_layer : 256 → ReLU</a:t>
            </a:r>
            <a:endParaRPr sz="2400"/>
          </a:p>
          <a:p>
            <a:pPr indent="-3352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H2_layer: 256 → ReLU</a:t>
            </a:r>
            <a:endParaRPr sz="2400"/>
          </a:p>
          <a:p>
            <a:pPr indent="-3352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Output Layer: 4 (mu) → tanh</a:t>
            </a:r>
            <a:endParaRPr sz="2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	        : 4 (sigma) → </a:t>
            </a:r>
            <a:r>
              <a:rPr lang="en-US" sz="2400">
                <a:solidFill>
                  <a:srgbClr val="FF0000"/>
                </a:solidFill>
              </a:rPr>
              <a:t>ELU + 0.001 (to make it positive)</a:t>
            </a:r>
            <a:endParaRPr sz="2400">
              <a:solidFill>
                <a:srgbClr val="FF0000"/>
              </a:solidFill>
            </a:endParaRPr>
          </a:p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𝜶 = 0.0001, 𝜸: 0.9</a:t>
            </a:r>
            <a:endParaRPr sz="2400"/>
          </a:p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Reward: </a:t>
            </a:r>
            <a:r>
              <a:rPr lang="en-US" sz="2400">
                <a:solidFill>
                  <a:srgbClr val="FF0000"/>
                </a:solidFill>
              </a:rPr>
              <a:t>+6000</a:t>
            </a:r>
            <a:r>
              <a:rPr lang="en-US" sz="2400"/>
              <a:t> for every step in successful range</a:t>
            </a:r>
            <a:endParaRPr sz="2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: -1 for each timestep</a:t>
            </a:r>
            <a:endParaRPr sz="2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: </a:t>
            </a:r>
            <a:r>
              <a:rPr lang="en-US" sz="2400">
                <a:solidFill>
                  <a:srgbClr val="FF0000"/>
                </a:solidFill>
              </a:rPr>
              <a:t>-100000</a:t>
            </a:r>
            <a:r>
              <a:rPr lang="en-US" sz="2400"/>
              <a:t> for crashing</a:t>
            </a:r>
            <a:endParaRPr sz="2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: -5000 for finishing outside the successful range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Results (1000 Episodes): Unsatisfactory! After crashing in the first couple of episodes, the aircraft stopped descending.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f7ecbf3de2_0_18"/>
          <p:cNvSpPr txBox="1"/>
          <p:nvPr>
            <p:ph type="title"/>
          </p:nvPr>
        </p:nvSpPr>
        <p:spPr>
          <a:xfrm>
            <a:off x="581200" y="702151"/>
            <a:ext cx="11029500" cy="951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Case 3 Observations</a:t>
            </a:r>
            <a:endParaRPr b="1"/>
          </a:p>
        </p:txBody>
      </p:sp>
      <p:pic>
        <p:nvPicPr>
          <p:cNvPr id="287" name="Google Shape;287;gf7ecbf3de2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850" y="1653752"/>
            <a:ext cx="34747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f7ecbf3de2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1475" y="1653752"/>
            <a:ext cx="34747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f7ecbf3de2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1475" y="4078206"/>
            <a:ext cx="34747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f7ecbf3de2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3850" y="4078206"/>
            <a:ext cx="3474720" cy="25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f7ecbf3de2_0_18"/>
          <p:cNvSpPr txBox="1"/>
          <p:nvPr/>
        </p:nvSpPr>
        <p:spPr>
          <a:xfrm>
            <a:off x="3810000" y="2059000"/>
            <a:ext cx="107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Episode 0</a:t>
            </a:r>
            <a:endParaRPr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2" name="Google Shape;292;gf7ecbf3de2_0_18"/>
          <p:cNvSpPr txBox="1"/>
          <p:nvPr/>
        </p:nvSpPr>
        <p:spPr>
          <a:xfrm>
            <a:off x="7350850" y="5541500"/>
            <a:ext cx="19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Successful Steps</a:t>
            </a:r>
            <a:endParaRPr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3" name="Google Shape;293;gf7ecbf3de2_0_18"/>
          <p:cNvSpPr txBox="1"/>
          <p:nvPr/>
        </p:nvSpPr>
        <p:spPr>
          <a:xfrm>
            <a:off x="3056175" y="5541500"/>
            <a:ext cx="19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Altitude Difference </a:t>
            </a:r>
            <a:endParaRPr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4" name="Google Shape;294;gf7ecbf3de2_0_18"/>
          <p:cNvSpPr txBox="1"/>
          <p:nvPr/>
        </p:nvSpPr>
        <p:spPr>
          <a:xfrm>
            <a:off x="7466100" y="1973325"/>
            <a:ext cx="132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Episode 950</a:t>
            </a:r>
            <a:endParaRPr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5ff3cc92c_0_12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b="1" lang="en-US"/>
              <a:t>Project Timeline</a:t>
            </a:r>
            <a:endParaRPr b="1"/>
          </a:p>
        </p:txBody>
      </p:sp>
      <p:sp>
        <p:nvSpPr>
          <p:cNvPr id="126" name="Google Shape;126;gf5ff3cc92c_0_12"/>
          <p:cNvSpPr txBox="1"/>
          <p:nvPr>
            <p:ph idx="1" type="body"/>
          </p:nvPr>
        </p:nvSpPr>
        <p:spPr>
          <a:xfrm>
            <a:off x="581200" y="2101672"/>
            <a:ext cx="11029500" cy="35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>
                <a:solidFill>
                  <a:srgbClr val="93C47D"/>
                </a:solidFill>
              </a:rPr>
              <a:t>Green</a:t>
            </a:r>
            <a:r>
              <a:rPr lang="en-US" sz="2400"/>
              <a:t>: Done, </a:t>
            </a:r>
            <a:r>
              <a:rPr lang="en-US" sz="2400">
                <a:solidFill>
                  <a:srgbClr val="4A86E8"/>
                </a:solidFill>
              </a:rPr>
              <a:t>Blue</a:t>
            </a:r>
            <a:r>
              <a:rPr lang="en-US" sz="2400"/>
              <a:t>: In process, </a:t>
            </a:r>
            <a:r>
              <a:rPr lang="en-US" sz="2400">
                <a:solidFill>
                  <a:srgbClr val="EA9999"/>
                </a:solidFill>
              </a:rPr>
              <a:t>Red</a:t>
            </a:r>
            <a:r>
              <a:rPr lang="en-US" sz="2400"/>
              <a:t>: Error/Issue, </a:t>
            </a:r>
            <a:r>
              <a:rPr lang="en-US" sz="2400">
                <a:solidFill>
                  <a:srgbClr val="FFE599"/>
                </a:solidFill>
              </a:rPr>
              <a:t>Yellow</a:t>
            </a:r>
            <a:r>
              <a:rPr lang="en-US" sz="2400"/>
              <a:t>: Partial done</a:t>
            </a:r>
            <a:endParaRPr sz="2400"/>
          </a:p>
        </p:txBody>
      </p:sp>
      <p:pic>
        <p:nvPicPr>
          <p:cNvPr id="127" name="Google Shape;127;gf5ff3cc92c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575" y="2521525"/>
            <a:ext cx="9305925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7ecbf3de2_0_24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f7ecbf3de2_0_24"/>
          <p:cNvSpPr txBox="1"/>
          <p:nvPr>
            <p:ph idx="1" type="body"/>
          </p:nvPr>
        </p:nvSpPr>
        <p:spPr>
          <a:xfrm>
            <a:off x="581192" y="2340864"/>
            <a:ext cx="110295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gf7ecbf3de2_0_24" title="Episode 3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7ecbf3de2_0_353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f7ecbf3de2_0_353"/>
          <p:cNvSpPr txBox="1"/>
          <p:nvPr>
            <p:ph idx="1" type="body"/>
          </p:nvPr>
        </p:nvSpPr>
        <p:spPr>
          <a:xfrm>
            <a:off x="581192" y="2340864"/>
            <a:ext cx="110295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gf7ecbf3de2_0_353" title="Episode 89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7ecbf3de2_0_361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Case 4</a:t>
            </a:r>
            <a:endParaRPr b="1"/>
          </a:p>
        </p:txBody>
      </p:sp>
      <p:sp>
        <p:nvSpPr>
          <p:cNvPr id="317" name="Google Shape;317;gf7ecbf3de2_0_361"/>
          <p:cNvSpPr txBox="1"/>
          <p:nvPr>
            <p:ph idx="1" type="body"/>
          </p:nvPr>
        </p:nvSpPr>
        <p:spPr>
          <a:xfrm>
            <a:off x="581192" y="2049039"/>
            <a:ext cx="110295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NN Architecture:</a:t>
            </a:r>
            <a:endParaRPr sz="2400"/>
          </a:p>
          <a:p>
            <a:pPr indent="-3352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Input_layer : 8 → ReLU</a:t>
            </a:r>
            <a:r>
              <a:rPr lang="en-US" sz="2400"/>
              <a:t> </a:t>
            </a:r>
            <a:endParaRPr sz="2400"/>
          </a:p>
          <a:p>
            <a:pPr indent="-3352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H1_layer : 256 → ReLU</a:t>
            </a:r>
            <a:endParaRPr sz="2400"/>
          </a:p>
          <a:p>
            <a:pPr indent="-3352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H2_layer: 256 → ReLU</a:t>
            </a:r>
            <a:endParaRPr sz="2400"/>
          </a:p>
          <a:p>
            <a:pPr indent="-3352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Output Layer: 4 (mu) </a:t>
            </a:r>
            <a:r>
              <a:rPr lang="en-US" sz="2400">
                <a:solidFill>
                  <a:srgbClr val="FF0000"/>
                </a:solidFill>
              </a:rPr>
              <a:t>No Activation Function</a:t>
            </a:r>
            <a:endParaRPr sz="2400">
              <a:solidFill>
                <a:srgbClr val="FF00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	        : 4 (sigma) → </a:t>
            </a:r>
            <a:r>
              <a:rPr lang="en-US" sz="2400">
                <a:solidFill>
                  <a:srgbClr val="FF0000"/>
                </a:solidFill>
              </a:rPr>
              <a:t>ELU + 0.001</a:t>
            </a:r>
            <a:endParaRPr sz="2400">
              <a:solidFill>
                <a:srgbClr val="FF0000"/>
              </a:solidFill>
            </a:endParaRPr>
          </a:p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𝜶 = 0.0001, 𝜸: 0.9</a:t>
            </a:r>
            <a:endParaRPr sz="2400"/>
          </a:p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Reward: </a:t>
            </a:r>
            <a:r>
              <a:rPr lang="en-US" sz="2400">
                <a:solidFill>
                  <a:srgbClr val="FF0000"/>
                </a:solidFill>
              </a:rPr>
              <a:t>+6000</a:t>
            </a:r>
            <a:r>
              <a:rPr lang="en-US" sz="2400"/>
              <a:t> for every step in successful range</a:t>
            </a:r>
            <a:endParaRPr sz="2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: -1 for each timestep</a:t>
            </a:r>
            <a:endParaRPr sz="2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: </a:t>
            </a:r>
            <a:r>
              <a:rPr lang="en-US" sz="2400">
                <a:solidFill>
                  <a:srgbClr val="FF0000"/>
                </a:solidFill>
              </a:rPr>
              <a:t>-100000</a:t>
            </a:r>
            <a:r>
              <a:rPr lang="en-US" sz="2400"/>
              <a:t> for crashing</a:t>
            </a:r>
            <a:endParaRPr sz="2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: -5000 for finishing outside the successful range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352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Results (500 Episodes): Satisfactory! After crashing in the first couple of episodes, the aircraft started “loitering” close to the target altitude.</a:t>
            </a:r>
            <a:endParaRPr/>
          </a:p>
        </p:txBody>
      </p:sp>
      <p:pic>
        <p:nvPicPr>
          <p:cNvPr id="318" name="Google Shape;318;gf7ecbf3de2_0_361"/>
          <p:cNvPicPr preferRelativeResize="0"/>
          <p:nvPr/>
        </p:nvPicPr>
        <p:blipFill rotWithShape="1">
          <a:blip r:embed="rId3">
            <a:alphaModFix/>
          </a:blip>
          <a:srcRect b="12887" l="6875" r="8970" t="30139"/>
          <a:stretch/>
        </p:blipFill>
        <p:spPr>
          <a:xfrm>
            <a:off x="7068763" y="2340862"/>
            <a:ext cx="4863825" cy="227977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f7ecbf3de2_0_361"/>
          <p:cNvSpPr txBox="1"/>
          <p:nvPr/>
        </p:nvSpPr>
        <p:spPr>
          <a:xfrm>
            <a:off x="9465363" y="4458325"/>
            <a:ext cx="2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0</a:t>
            </a:r>
            <a:endParaRPr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20" name="Google Shape;320;gf7ecbf3de2_0_361"/>
          <p:cNvSpPr txBox="1"/>
          <p:nvPr/>
        </p:nvSpPr>
        <p:spPr>
          <a:xfrm>
            <a:off x="10104138" y="4458325"/>
            <a:ext cx="2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endParaRPr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21" name="Google Shape;321;gf7ecbf3de2_0_361"/>
          <p:cNvSpPr txBox="1"/>
          <p:nvPr/>
        </p:nvSpPr>
        <p:spPr>
          <a:xfrm>
            <a:off x="8473155" y="4458325"/>
            <a:ext cx="3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-1</a:t>
            </a:r>
            <a:endParaRPr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7ecbf3de2_0_372"/>
          <p:cNvSpPr txBox="1"/>
          <p:nvPr>
            <p:ph type="title"/>
          </p:nvPr>
        </p:nvSpPr>
        <p:spPr>
          <a:xfrm>
            <a:off x="581200" y="702151"/>
            <a:ext cx="11029500" cy="103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Case 4 Observations</a:t>
            </a:r>
            <a:endParaRPr b="1"/>
          </a:p>
        </p:txBody>
      </p:sp>
      <p:pic>
        <p:nvPicPr>
          <p:cNvPr id="328" name="Google Shape;328;gf7ecbf3de2_0_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250" y="1735106"/>
            <a:ext cx="34747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f7ecbf3de2_0_3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800" y="1735106"/>
            <a:ext cx="34747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f7ecbf3de2_0_3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0800" y="4222375"/>
            <a:ext cx="34747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f7ecbf3de2_0_3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1250" y="4222375"/>
            <a:ext cx="3474720" cy="25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f7ecbf3de2_0_372"/>
          <p:cNvSpPr txBox="1"/>
          <p:nvPr/>
        </p:nvSpPr>
        <p:spPr>
          <a:xfrm>
            <a:off x="3647850" y="2123875"/>
            <a:ext cx="10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Episode 1</a:t>
            </a:r>
            <a:endParaRPr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3" name="Google Shape;333;gf7ecbf3de2_0_372"/>
          <p:cNvSpPr txBox="1"/>
          <p:nvPr/>
        </p:nvSpPr>
        <p:spPr>
          <a:xfrm>
            <a:off x="9536325" y="6027863"/>
            <a:ext cx="16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Successful Steps</a:t>
            </a:r>
            <a:endParaRPr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4" name="Google Shape;334;gf7ecbf3de2_0_372"/>
          <p:cNvSpPr txBox="1"/>
          <p:nvPr/>
        </p:nvSpPr>
        <p:spPr>
          <a:xfrm>
            <a:off x="3012300" y="6027875"/>
            <a:ext cx="185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Altitude Difference </a:t>
            </a:r>
            <a:endParaRPr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5" name="Google Shape;335;gf7ecbf3de2_0_372"/>
          <p:cNvSpPr txBox="1"/>
          <p:nvPr/>
        </p:nvSpPr>
        <p:spPr>
          <a:xfrm>
            <a:off x="8284725" y="2123875"/>
            <a:ext cx="125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Episode 475</a:t>
            </a:r>
            <a:endParaRPr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7ecbf3de2_0_391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f7ecbf3de2_0_391"/>
          <p:cNvSpPr txBox="1"/>
          <p:nvPr>
            <p:ph idx="1" type="body"/>
          </p:nvPr>
        </p:nvSpPr>
        <p:spPr>
          <a:xfrm>
            <a:off x="581192" y="2340864"/>
            <a:ext cx="110295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gf7ecbf3de2_0_391" title="Episode 46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7ecbf3de2_0_398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Next Steps</a:t>
            </a:r>
            <a:endParaRPr b="1"/>
          </a:p>
        </p:txBody>
      </p:sp>
      <p:sp>
        <p:nvSpPr>
          <p:cNvPr id="350" name="Google Shape;350;gf7ecbf3de2_0_398"/>
          <p:cNvSpPr txBox="1"/>
          <p:nvPr>
            <p:ph idx="1" type="body"/>
          </p:nvPr>
        </p:nvSpPr>
        <p:spPr>
          <a:xfrm>
            <a:off x="581192" y="1890739"/>
            <a:ext cx="110295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Fix upon a set of hyperparameters after experimenting a little and then train the model for longer (possibly on cloud) and then test it.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Compare performance gain and learning efficiency against other algorithms.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Try adding more datarefs to the observation space.</a:t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938a02ccc_0_20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Project Goal</a:t>
            </a:r>
            <a:endParaRPr b="1"/>
          </a:p>
        </p:txBody>
      </p:sp>
      <p:sp>
        <p:nvSpPr>
          <p:cNvPr id="357" name="Google Shape;357;gf938a02ccc_0_20"/>
          <p:cNvSpPr txBox="1"/>
          <p:nvPr>
            <p:ph idx="1" type="body"/>
          </p:nvPr>
        </p:nvSpPr>
        <p:spPr>
          <a:xfrm>
            <a:off x="581200" y="1890753"/>
            <a:ext cx="11029500" cy="446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2300"/>
              <a:t>Proposal:</a:t>
            </a:r>
            <a:endParaRPr b="1" sz="2300"/>
          </a:p>
          <a:p>
            <a:pPr indent="-371856" lvl="1" marL="914400" rtl="0" algn="l">
              <a:spcBef>
                <a:spcPts val="600"/>
              </a:spcBef>
              <a:spcAft>
                <a:spcPts val="0"/>
              </a:spcAft>
              <a:buSzPts val="2256"/>
              <a:buChar char="◼"/>
            </a:pPr>
            <a:r>
              <a:rPr lang="en-US" sz="2000"/>
              <a:t>Implement RL Agent capable of following a given </a:t>
            </a:r>
            <a:r>
              <a:rPr lang="en-US" sz="2000" u="sng"/>
              <a:t>flight path</a:t>
            </a:r>
            <a:endParaRPr sz="2000" u="sng"/>
          </a:p>
          <a:p>
            <a:pPr indent="-371856" lvl="1" marL="914400" rtl="0" algn="l">
              <a:spcBef>
                <a:spcPts val="0"/>
              </a:spcBef>
              <a:spcAft>
                <a:spcPts val="0"/>
              </a:spcAft>
              <a:buSzPts val="2256"/>
              <a:buChar char="◼"/>
            </a:pPr>
            <a:r>
              <a:rPr lang="en-US" sz="2000"/>
              <a:t>Compare the performance of different RL models</a:t>
            </a:r>
            <a:endParaRPr sz="2000"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2300"/>
              <a:t>Deliverables for the finals:</a:t>
            </a:r>
            <a:endParaRPr b="1" sz="2300"/>
          </a:p>
          <a:p>
            <a:pPr indent="-371856" lvl="1" marL="914400" rtl="0" algn="l">
              <a:spcBef>
                <a:spcPts val="600"/>
              </a:spcBef>
              <a:spcAft>
                <a:spcPts val="0"/>
              </a:spcAft>
              <a:buSzPts val="2256"/>
              <a:buChar char="◼"/>
            </a:pPr>
            <a:r>
              <a:rPr lang="en-US" sz="2000"/>
              <a:t>Have (atleast) 3 RL models ready for navigating the aircraft through a predetermined </a:t>
            </a:r>
            <a:r>
              <a:rPr lang="en-US" sz="2000" u="sng"/>
              <a:t>flight path</a:t>
            </a:r>
            <a:r>
              <a:rPr lang="en-US" sz="2000"/>
              <a:t> with clear visualization of </a:t>
            </a:r>
            <a:r>
              <a:rPr lang="en-US" sz="2000">
                <a:solidFill>
                  <a:srgbClr val="FF9900"/>
                </a:solidFill>
              </a:rPr>
              <a:t>suggested</a:t>
            </a:r>
            <a:r>
              <a:rPr lang="en-US" sz="2000"/>
              <a:t> and </a:t>
            </a:r>
            <a:r>
              <a:rPr lang="en-US" sz="2000">
                <a:solidFill>
                  <a:srgbClr val="FF9900"/>
                </a:solidFill>
              </a:rPr>
              <a:t>actual</a:t>
            </a:r>
            <a:r>
              <a:rPr lang="en-US" sz="2000"/>
              <a:t> flight paths.</a:t>
            </a:r>
            <a:endParaRPr sz="23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938a02ccc_0_8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Progress So Far...</a:t>
            </a:r>
            <a:endParaRPr b="1"/>
          </a:p>
        </p:txBody>
      </p:sp>
      <p:sp>
        <p:nvSpPr>
          <p:cNvPr id="364" name="Google Shape;364;gf938a02ccc_0_8"/>
          <p:cNvSpPr txBox="1"/>
          <p:nvPr>
            <p:ph idx="1" type="body"/>
          </p:nvPr>
        </p:nvSpPr>
        <p:spPr>
          <a:xfrm>
            <a:off x="581242" y="1890739"/>
            <a:ext cx="11029500" cy="363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900"/>
              <a:t>Implementation of following algorithms in continuous action space:</a:t>
            </a:r>
            <a:endParaRPr sz="1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/>
              <a:t>REINFORCE</a:t>
            </a:r>
            <a:endParaRPr sz="1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/>
              <a:t>Deep Deterministic Policy Gradient</a:t>
            </a:r>
            <a:endParaRPr sz="1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AutoNum type="arabicPeriod"/>
            </a:pPr>
            <a:r>
              <a:rPr lang="en-US" sz="1900"/>
              <a:t>Proximal Policy Optimization</a:t>
            </a:r>
            <a:endParaRPr sz="19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f95121bc42_0_0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Current Problem Definition</a:t>
            </a:r>
            <a:endParaRPr b="1"/>
          </a:p>
        </p:txBody>
      </p:sp>
      <p:sp>
        <p:nvSpPr>
          <p:cNvPr id="371" name="Google Shape;371;gf95121bc42_0_0"/>
          <p:cNvSpPr txBox="1"/>
          <p:nvPr>
            <p:ph idx="1" type="body"/>
          </p:nvPr>
        </p:nvSpPr>
        <p:spPr>
          <a:xfrm>
            <a:off x="581250" y="1890752"/>
            <a:ext cx="11029500" cy="417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The aircraft will be spawned at 3600m and the target is to descend to 2500m irrespective of the final </a:t>
            </a:r>
            <a:r>
              <a:rPr lang="en-US">
                <a:solidFill>
                  <a:srgbClr val="FF0000"/>
                </a:solidFill>
              </a:rPr>
              <a:t>attitude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We chose the 8 most relevant observation space parameters and these include:</a:t>
            </a:r>
            <a:endParaRPr/>
          </a:p>
          <a:p>
            <a:pPr indent="-333756" lvl="0" marL="457200" rtl="0" algn="l">
              <a:spcBef>
                <a:spcPts val="600"/>
              </a:spcBef>
              <a:spcAft>
                <a:spcPts val="0"/>
              </a:spcAft>
              <a:buSzPts val="1656"/>
              <a:buAutoNum type="arabicPeriod"/>
            </a:pPr>
            <a:r>
              <a:rPr lang="en-US"/>
              <a:t>Indicated Airspeed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AutoNum type="arabicPeriod"/>
            </a:pPr>
            <a:r>
              <a:rPr lang="en-US"/>
              <a:t>Vertical Velocity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AutoNum type="arabicPeriod"/>
            </a:pPr>
            <a:r>
              <a:rPr lang="en-US"/>
              <a:t>Altitude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AutoNum type="arabicPeriod"/>
            </a:pPr>
            <a:r>
              <a:rPr lang="en-US"/>
              <a:t>Pitch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AutoNum type="arabicPeriod"/>
            </a:pPr>
            <a:r>
              <a:rPr lang="en-US"/>
              <a:t>Roll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AutoNum type="arabicPeriod"/>
            </a:pPr>
            <a:r>
              <a:rPr lang="en-US"/>
              <a:t>True Heading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AutoNum type="arabicPeriod"/>
            </a:pPr>
            <a:r>
              <a:rPr lang="en-US"/>
              <a:t>Angle of Attack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AutoNum type="arabicPeriod"/>
            </a:pPr>
            <a:r>
              <a:rPr lang="en-US"/>
              <a:t>Sideslip Angle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The action space was limited to 4 actions which include:</a:t>
            </a:r>
            <a:endParaRPr/>
          </a:p>
          <a:p>
            <a:pPr indent="-333756" lvl="0" marL="457200" rtl="0" algn="l">
              <a:spcBef>
                <a:spcPts val="600"/>
              </a:spcBef>
              <a:spcAft>
                <a:spcPts val="0"/>
              </a:spcAft>
              <a:buSzPts val="1656"/>
              <a:buAutoNum type="arabicPeriod"/>
            </a:pPr>
            <a:r>
              <a:rPr lang="en-US"/>
              <a:t>Latitudinal Stick (to control the elevator / pitching motion)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AutoNum type="arabicPeriod"/>
            </a:pPr>
            <a:r>
              <a:rPr lang="en-US"/>
              <a:t>Longitudinal Stick (to control the ailerons / rolling motion)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AutoNum type="arabicPeriod"/>
            </a:pPr>
            <a:r>
              <a:rPr lang="en-US"/>
              <a:t>Rudder Pedals (to control rudder / yawing motion)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AutoNum type="arabicPeriod"/>
            </a:pPr>
            <a:r>
              <a:rPr lang="en-US"/>
              <a:t>Throttle</a:t>
            </a:r>
            <a:endParaRPr sz="1900"/>
          </a:p>
        </p:txBody>
      </p:sp>
      <p:pic>
        <p:nvPicPr>
          <p:cNvPr id="372" name="Google Shape;372;gf95121bc4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4150" y="3648263"/>
            <a:ext cx="255270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f95121bc4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6050" y="3515200"/>
            <a:ext cx="262890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f95121bc4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4100" y="3519963"/>
            <a:ext cx="3076575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938a02ccc_0_14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Environment Setup</a:t>
            </a:r>
            <a:endParaRPr b="1"/>
          </a:p>
        </p:txBody>
      </p:sp>
      <p:sp>
        <p:nvSpPr>
          <p:cNvPr id="381" name="Google Shape;381;gf938a02ccc_0_14"/>
          <p:cNvSpPr txBox="1"/>
          <p:nvPr>
            <p:ph idx="1" type="body"/>
          </p:nvPr>
        </p:nvSpPr>
        <p:spPr>
          <a:xfrm>
            <a:off x="581200" y="1964126"/>
            <a:ext cx="11029500" cy="401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3756" lvl="0" marL="457200" rtl="0" algn="l">
              <a:spcBef>
                <a:spcPts val="36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X-Plane 11’s API allows data access through UDP sockets.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NASA XplaneConnect plugin allows data to be read from/ written to the simulator without having to program sockets yourself.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It provides several functions to interact with the simulator like sendCTRL(), getCTRL(), getDREFs() etc.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There is 1 core functionality which is missing from the plugin is the ability to reload the configured flight (situation file).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To build this functionality we used </a:t>
            </a:r>
            <a:r>
              <a:rPr lang="en-US"/>
              <a:t>another plugin called FlyWithLua and wrote the script in Lua to reload the situation file whenever the aircraft crashes or an episode finishes.</a:t>
            </a:r>
            <a:endParaRPr/>
          </a:p>
        </p:txBody>
      </p:sp>
      <p:sp>
        <p:nvSpPr>
          <p:cNvPr id="382" name="Google Shape;382;gf938a02ccc_0_14"/>
          <p:cNvSpPr/>
          <p:nvPr/>
        </p:nvSpPr>
        <p:spPr>
          <a:xfrm>
            <a:off x="1408200" y="4548225"/>
            <a:ext cx="1710900" cy="659400"/>
          </a:xfrm>
          <a:prstGeom prst="flowChartAlternateProcess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Python Script</a:t>
            </a:r>
            <a:endParaRPr/>
          </a:p>
        </p:txBody>
      </p:sp>
      <p:sp>
        <p:nvSpPr>
          <p:cNvPr id="383" name="Google Shape;383;gf938a02ccc_0_14"/>
          <p:cNvSpPr/>
          <p:nvPr/>
        </p:nvSpPr>
        <p:spPr>
          <a:xfrm>
            <a:off x="4912297" y="4548225"/>
            <a:ext cx="1710900" cy="659400"/>
          </a:xfrm>
          <a:prstGeom prst="flowChartAlternateProcess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X-Plane Connect</a:t>
            </a:r>
            <a:endParaRPr/>
          </a:p>
        </p:txBody>
      </p:sp>
      <p:sp>
        <p:nvSpPr>
          <p:cNvPr id="384" name="Google Shape;384;gf938a02ccc_0_14"/>
          <p:cNvSpPr/>
          <p:nvPr/>
        </p:nvSpPr>
        <p:spPr>
          <a:xfrm>
            <a:off x="8498700" y="4548225"/>
            <a:ext cx="1851600" cy="659400"/>
          </a:xfrm>
          <a:prstGeom prst="flowChartAlternateProcess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X-Plane 11</a:t>
            </a:r>
            <a:endParaRPr/>
          </a:p>
        </p:txBody>
      </p:sp>
      <p:sp>
        <p:nvSpPr>
          <p:cNvPr id="385" name="Google Shape;385;gf938a02ccc_0_14"/>
          <p:cNvSpPr/>
          <p:nvPr/>
        </p:nvSpPr>
        <p:spPr>
          <a:xfrm>
            <a:off x="4691350" y="5734025"/>
            <a:ext cx="2152800" cy="869700"/>
          </a:xfrm>
          <a:prstGeom prst="flowChartAlternateProcess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Lua Script</a:t>
            </a:r>
            <a:endParaRPr/>
          </a:p>
        </p:txBody>
      </p:sp>
      <p:sp>
        <p:nvSpPr>
          <p:cNvPr id="386" name="Google Shape;386;gf938a02ccc_0_14"/>
          <p:cNvSpPr/>
          <p:nvPr/>
        </p:nvSpPr>
        <p:spPr>
          <a:xfrm>
            <a:off x="3119100" y="4653375"/>
            <a:ext cx="1710900" cy="449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f938a02ccc_0_14"/>
          <p:cNvSpPr/>
          <p:nvPr/>
        </p:nvSpPr>
        <p:spPr>
          <a:xfrm>
            <a:off x="6705500" y="4653375"/>
            <a:ext cx="1710900" cy="449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f938a02ccc_0_14"/>
          <p:cNvSpPr txBox="1"/>
          <p:nvPr/>
        </p:nvSpPr>
        <p:spPr>
          <a:xfrm>
            <a:off x="6705500" y="4358325"/>
            <a:ext cx="185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Send UDP Packets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89" name="Google Shape;389;gf938a02ccc_0_14"/>
          <p:cNvSpPr txBox="1"/>
          <p:nvPr/>
        </p:nvSpPr>
        <p:spPr>
          <a:xfrm>
            <a:off x="6784100" y="5046175"/>
            <a:ext cx="185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Rcv </a:t>
            </a: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UDP Packets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0" name="Google Shape;390;gf938a02ccc_0_14"/>
          <p:cNvSpPr/>
          <p:nvPr/>
        </p:nvSpPr>
        <p:spPr>
          <a:xfrm>
            <a:off x="6844150" y="5312775"/>
            <a:ext cx="2830200" cy="1074900"/>
          </a:xfrm>
          <a:prstGeom prst="leftUpArrow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f938a02ccc_0_14"/>
          <p:cNvSpPr txBox="1"/>
          <p:nvPr/>
        </p:nvSpPr>
        <p:spPr>
          <a:xfrm>
            <a:off x="3400800" y="4448425"/>
            <a:ext cx="142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Send Action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2" name="Google Shape;392;gf938a02ccc_0_14"/>
          <p:cNvSpPr txBox="1"/>
          <p:nvPr/>
        </p:nvSpPr>
        <p:spPr>
          <a:xfrm>
            <a:off x="3238850" y="5046175"/>
            <a:ext cx="185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Get Observation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3" name="Google Shape;393;gf938a02ccc_0_14"/>
          <p:cNvSpPr txBox="1"/>
          <p:nvPr/>
        </p:nvSpPr>
        <p:spPr>
          <a:xfrm>
            <a:off x="6950300" y="5511388"/>
            <a:ext cx="28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Constantly Read Done Flag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4" name="Google Shape;394;gf938a02ccc_0_14"/>
          <p:cNvSpPr txBox="1"/>
          <p:nvPr/>
        </p:nvSpPr>
        <p:spPr>
          <a:xfrm>
            <a:off x="7147400" y="6215350"/>
            <a:ext cx="263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Reload Situation File if Done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"/>
          <p:cNvSpPr txBox="1"/>
          <p:nvPr>
            <p:ph type="title"/>
          </p:nvPr>
        </p:nvSpPr>
        <p:spPr>
          <a:xfrm>
            <a:off x="581192" y="702156"/>
            <a:ext cx="11029616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b="1" lang="en-US"/>
              <a:t>Progress</a:t>
            </a:r>
            <a:r>
              <a:rPr b="1" lang="en-US"/>
              <a:t> for Week #7</a:t>
            </a:r>
            <a:endParaRPr b="1"/>
          </a:p>
        </p:txBody>
      </p:sp>
      <p:sp>
        <p:nvSpPr>
          <p:cNvPr id="134" name="Google Shape;134;p2"/>
          <p:cNvSpPr txBox="1"/>
          <p:nvPr>
            <p:ph idx="1" type="body"/>
          </p:nvPr>
        </p:nvSpPr>
        <p:spPr>
          <a:xfrm>
            <a:off x="581200" y="2101672"/>
            <a:ext cx="11029500" cy="350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Finish</a:t>
            </a:r>
            <a:r>
              <a:rPr lang="en-US" sz="2400"/>
              <a:t> our XPane-Gym Environment and fine tune our rewards function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Show Preview of an RL based agent capable of changing altitude levels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Work on DDPG agent in parallel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Develop more intuitive understanding of RL algorithms being used and read through more relevant literatures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99d6a7679_0_720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GYM XPlane</a:t>
            </a:r>
            <a:endParaRPr b="1"/>
          </a:p>
        </p:txBody>
      </p:sp>
      <p:sp>
        <p:nvSpPr>
          <p:cNvPr id="401" name="Google Shape;401;gf99d6a7679_0_720"/>
          <p:cNvSpPr txBox="1"/>
          <p:nvPr>
            <p:ph idx="1" type="body"/>
          </p:nvPr>
        </p:nvSpPr>
        <p:spPr>
          <a:xfrm>
            <a:off x="581192" y="1890739"/>
            <a:ext cx="11029500" cy="363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Open AI Gym does not have any environment for X-Plane 11.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We implemented our own functions following Gym guidelines.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These include step, compute_reward, check_terminal_state etc.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This essentially provides a level of abstraction between our agent and the simulator and make it simple to code the RL agents.</a:t>
            </a:r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f95121bc42_0_9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Reward Function</a:t>
            </a:r>
            <a:endParaRPr b="1"/>
          </a:p>
        </p:txBody>
      </p:sp>
      <p:sp>
        <p:nvSpPr>
          <p:cNvPr id="408" name="Google Shape;408;gf95121bc42_0_9"/>
          <p:cNvSpPr txBox="1"/>
          <p:nvPr>
            <p:ph idx="1" type="body"/>
          </p:nvPr>
        </p:nvSpPr>
        <p:spPr>
          <a:xfrm>
            <a:off x="581192" y="1890739"/>
            <a:ext cx="11029500" cy="363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8761D"/>
                </a:solidFill>
              </a:rPr>
              <a:t>+6000</a:t>
            </a:r>
            <a:r>
              <a:rPr lang="en-US" sz="2400"/>
              <a:t> for every step in successful range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0000"/>
                </a:solidFill>
              </a:rPr>
              <a:t>–√(|current_altitude – target_altitude|)</a:t>
            </a:r>
            <a:r>
              <a:rPr lang="en-US" sz="2400">
                <a:solidFill>
                  <a:srgbClr val="1155CC"/>
                </a:solidFill>
              </a:rPr>
              <a:t> </a:t>
            </a:r>
            <a:r>
              <a:rPr lang="en-US" sz="2400"/>
              <a:t>for each step outside target zone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0000"/>
                </a:solidFill>
              </a:rPr>
              <a:t>–100,000</a:t>
            </a:r>
            <a:r>
              <a:rPr lang="en-US" sz="2400"/>
              <a:t> for crashing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0000"/>
                </a:solidFill>
              </a:rPr>
              <a:t>–20,000</a:t>
            </a:r>
            <a:r>
              <a:rPr lang="en-US" sz="2400"/>
              <a:t> for finishing outside the successful range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f99d6a7679_0_714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REINFORCE Algorithm</a:t>
            </a:r>
            <a:endParaRPr b="1"/>
          </a:p>
        </p:txBody>
      </p:sp>
      <p:sp>
        <p:nvSpPr>
          <p:cNvPr id="415" name="Google Shape;415;gf99d6a7679_0_714"/>
          <p:cNvSpPr txBox="1"/>
          <p:nvPr>
            <p:ph idx="1" type="body"/>
          </p:nvPr>
        </p:nvSpPr>
        <p:spPr>
          <a:xfrm>
            <a:off x="581192" y="1890739"/>
            <a:ext cx="11029500" cy="363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A policy gradient approach to solve problems dealing with continuous action spaces.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Network is modelled to output the parameters (mu, sigma)for 4 normal distributions corresponding to four actions in the action space.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Actions are sampled from these </a:t>
            </a:r>
            <a:r>
              <a:rPr lang="en-US" sz="2400"/>
              <a:t>distributions</a:t>
            </a:r>
            <a:r>
              <a:rPr lang="en-US" sz="2400"/>
              <a:t> and the corresponding rewards from the next states are then used to compute loss and perform backpropagation.</a:t>
            </a:r>
            <a:endParaRPr sz="2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99d6a7679_0_726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REINFORCE Algorithm</a:t>
            </a:r>
            <a:endParaRPr b="1"/>
          </a:p>
        </p:txBody>
      </p:sp>
      <p:sp>
        <p:nvSpPr>
          <p:cNvPr id="422" name="Google Shape;422;gf99d6a7679_0_726"/>
          <p:cNvSpPr txBox="1"/>
          <p:nvPr>
            <p:ph idx="1" type="body"/>
          </p:nvPr>
        </p:nvSpPr>
        <p:spPr>
          <a:xfrm>
            <a:off x="581200" y="1890750"/>
            <a:ext cx="11029500" cy="461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Performed training by varying hyperparameters and activation functions.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The best performance we got was using the following parameters:</a:t>
            </a:r>
            <a:endParaRPr sz="24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NN Architecture:</a:t>
            </a:r>
            <a:endParaRPr sz="2400"/>
          </a:p>
          <a:p>
            <a:pPr indent="-381000" lvl="1" marL="13716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Input_layer : 8 → No Activation Function </a:t>
            </a:r>
            <a:endParaRPr sz="2400"/>
          </a:p>
          <a:p>
            <a:pPr indent="-381000" lvl="1" marL="13716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H1_layer : 256 → ReLU</a:t>
            </a:r>
            <a:endParaRPr sz="2400"/>
          </a:p>
          <a:p>
            <a:pPr indent="-381000" lvl="1" marL="13716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H2_layer: 256 → ReLU</a:t>
            </a:r>
            <a:endParaRPr sz="2400"/>
          </a:p>
          <a:p>
            <a:pPr indent="-381000" lvl="1" marL="13716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Output Layer: 4 (mu) </a:t>
            </a:r>
            <a:r>
              <a:rPr lang="en-US" sz="2400">
                <a:solidFill>
                  <a:schemeClr val="dk1"/>
                </a:solidFill>
              </a:rPr>
              <a:t>No Activation Function</a:t>
            </a:r>
            <a:endParaRPr sz="24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		        : 4 (sigma) → </a:t>
            </a:r>
            <a:r>
              <a:rPr lang="en-US" sz="2400">
                <a:solidFill>
                  <a:schemeClr val="dk1"/>
                </a:solidFill>
              </a:rPr>
              <a:t>ELU + 0.001</a:t>
            </a:r>
            <a:endParaRPr sz="2400">
              <a:solidFill>
                <a:schemeClr val="dk1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𝜶 = 0.001, 𝜸: 0.9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Results (500 Episodes): Promising! After crashing in the first couple of episodes, the aircraft started “loitering” close to the target altitude.</a:t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gf99d6a7679_0_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250" y="1735106"/>
            <a:ext cx="34747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f99d6a7679_0_7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800" y="1735106"/>
            <a:ext cx="34747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f99d6a7679_0_7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0800" y="4222375"/>
            <a:ext cx="34747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f99d6a7679_0_7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1250" y="4222375"/>
            <a:ext cx="3474720" cy="25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f99d6a7679_0_732"/>
          <p:cNvSpPr txBox="1"/>
          <p:nvPr/>
        </p:nvSpPr>
        <p:spPr>
          <a:xfrm>
            <a:off x="3647850" y="2123875"/>
            <a:ext cx="10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Episode 1</a:t>
            </a:r>
            <a:endParaRPr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33" name="Google Shape;433;gf99d6a7679_0_732"/>
          <p:cNvSpPr txBox="1"/>
          <p:nvPr/>
        </p:nvSpPr>
        <p:spPr>
          <a:xfrm>
            <a:off x="9536325" y="6027863"/>
            <a:ext cx="16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Successful Steps</a:t>
            </a:r>
            <a:endParaRPr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34" name="Google Shape;434;gf99d6a7679_0_732"/>
          <p:cNvSpPr txBox="1"/>
          <p:nvPr/>
        </p:nvSpPr>
        <p:spPr>
          <a:xfrm>
            <a:off x="3012300" y="6027875"/>
            <a:ext cx="185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Altitude Difference </a:t>
            </a:r>
            <a:endParaRPr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35" name="Google Shape;435;gf99d6a7679_0_732"/>
          <p:cNvSpPr txBox="1"/>
          <p:nvPr/>
        </p:nvSpPr>
        <p:spPr>
          <a:xfrm>
            <a:off x="8284725" y="2123875"/>
            <a:ext cx="125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Episode 475</a:t>
            </a:r>
            <a:endParaRPr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36" name="Google Shape;436;gf99d6a7679_0_732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REINFORCE Results</a:t>
            </a:r>
            <a:endParaRPr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99d6a7679_0_745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Proximal Policy Optimization (PPO)</a:t>
            </a:r>
            <a:endParaRPr b="1"/>
          </a:p>
        </p:txBody>
      </p:sp>
      <p:sp>
        <p:nvSpPr>
          <p:cNvPr id="443" name="Google Shape;443;gf99d6a7679_0_745"/>
          <p:cNvSpPr txBox="1"/>
          <p:nvPr>
            <p:ph idx="1" type="body"/>
          </p:nvPr>
        </p:nvSpPr>
        <p:spPr>
          <a:xfrm>
            <a:off x="581198" y="1890750"/>
            <a:ext cx="7759500" cy="363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Actor-Critic method based algorithm to solve problems dealing with continuous action spaces.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2 networks are trained in parallel.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Actor network outputs the normal distribution parameters for sampling actions. Critic network approximates the value function for the current state.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Rewards and value function are used to compute the advantage used in calculations for loss and backpropagation</a:t>
            </a:r>
            <a:endParaRPr sz="2400"/>
          </a:p>
        </p:txBody>
      </p:sp>
      <p:pic>
        <p:nvPicPr>
          <p:cNvPr id="444" name="Google Shape;444;gf99d6a7679_0_7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913" y="1890750"/>
            <a:ext cx="3362325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99d6a7679_0_758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Proximal Policy Optimization (PPO)</a:t>
            </a:r>
            <a:endParaRPr b="1"/>
          </a:p>
        </p:txBody>
      </p:sp>
      <p:sp>
        <p:nvSpPr>
          <p:cNvPr id="451" name="Google Shape;451;gf99d6a7679_0_758"/>
          <p:cNvSpPr txBox="1"/>
          <p:nvPr>
            <p:ph idx="1" type="body"/>
          </p:nvPr>
        </p:nvSpPr>
        <p:spPr>
          <a:xfrm>
            <a:off x="581201" y="1890750"/>
            <a:ext cx="11029500" cy="363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We used the same network from REINFORCE as our actor network and for value network as well, except that at the output layer it has just 1 output for value function.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During the first training session of 500 episodes, the results were not satisfactory.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The average scores plateaued.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The reason which we realised was that the buffer size that we were using was very small.</a:t>
            </a:r>
            <a:endParaRPr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gf99d6a7679_0_7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800" y="4225775"/>
            <a:ext cx="34747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f99d6a7679_0_7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4800" y="1665450"/>
            <a:ext cx="34747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f99d6a7679_0_7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9900" y="1724500"/>
            <a:ext cx="34747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f99d6a7679_0_7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9900" y="4225775"/>
            <a:ext cx="3474720" cy="25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f99d6a7679_0_766"/>
          <p:cNvSpPr txBox="1"/>
          <p:nvPr/>
        </p:nvSpPr>
        <p:spPr>
          <a:xfrm>
            <a:off x="3647850" y="2123875"/>
            <a:ext cx="11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Episode 10</a:t>
            </a:r>
            <a:endParaRPr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62" name="Google Shape;462;gf99d6a7679_0_766"/>
          <p:cNvSpPr txBox="1"/>
          <p:nvPr/>
        </p:nvSpPr>
        <p:spPr>
          <a:xfrm>
            <a:off x="8704925" y="2123875"/>
            <a:ext cx="12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Episode 490</a:t>
            </a:r>
            <a:endParaRPr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63" name="Google Shape;463;gf99d6a7679_0_766"/>
          <p:cNvSpPr txBox="1"/>
          <p:nvPr/>
        </p:nvSpPr>
        <p:spPr>
          <a:xfrm>
            <a:off x="10036300" y="6107175"/>
            <a:ext cx="124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Successful</a:t>
            </a:r>
            <a:r>
              <a:rPr lang="en-US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Steps</a:t>
            </a:r>
            <a:endParaRPr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64" name="Google Shape;464;gf99d6a7679_0_766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PPO Results</a:t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f938a02ccc_0_32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Deep Deterministic Policy Gradient </a:t>
            </a:r>
            <a:endParaRPr b="1"/>
          </a:p>
        </p:txBody>
      </p:sp>
      <p:sp>
        <p:nvSpPr>
          <p:cNvPr id="471" name="Google Shape;471;gf938a02ccc_0_32"/>
          <p:cNvSpPr txBox="1"/>
          <p:nvPr>
            <p:ph idx="1" type="body"/>
          </p:nvPr>
        </p:nvSpPr>
        <p:spPr>
          <a:xfrm>
            <a:off x="581200" y="2071926"/>
            <a:ext cx="11029500" cy="390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2000"/>
              <a:t>Network Structure:</a:t>
            </a:r>
            <a:endParaRPr b="1" sz="2000"/>
          </a:p>
          <a:p>
            <a:pPr indent="-352806" lvl="1" marL="914400" rtl="0" algn="l">
              <a:spcBef>
                <a:spcPts val="600"/>
              </a:spcBef>
              <a:spcAft>
                <a:spcPts val="0"/>
              </a:spcAft>
              <a:buSzPts val="1956"/>
              <a:buChar char="-"/>
            </a:pPr>
            <a:r>
              <a:rPr lang="en-US" sz="1700"/>
              <a:t>Batch</a:t>
            </a:r>
            <a:r>
              <a:rPr lang="en-US" sz="1700"/>
              <a:t> Size: 64</a:t>
            </a:r>
            <a:endParaRPr sz="1700"/>
          </a:p>
          <a:p>
            <a:pPr indent="-352806" lvl="1" marL="914400" rtl="0" algn="l">
              <a:spcBef>
                <a:spcPts val="0"/>
              </a:spcBef>
              <a:spcAft>
                <a:spcPts val="0"/>
              </a:spcAft>
              <a:buSzPts val="1956"/>
              <a:buChar char="-"/>
            </a:pPr>
            <a:r>
              <a:rPr lang="en-US" sz="1700"/>
              <a:t>Target Update Factor: 0.001</a:t>
            </a:r>
            <a:endParaRPr sz="1700"/>
          </a:p>
          <a:p>
            <a:pPr indent="-352806" lvl="1" marL="914400" rtl="0" algn="l">
              <a:spcBef>
                <a:spcPts val="0"/>
              </a:spcBef>
              <a:spcAft>
                <a:spcPts val="0"/>
              </a:spcAft>
              <a:buSzPts val="1956"/>
              <a:buChar char="-"/>
            </a:pPr>
            <a:r>
              <a:rPr lang="en-US" sz="1700"/>
              <a:t>2 layers Actor: </a:t>
            </a:r>
            <a:endParaRPr sz="1700"/>
          </a:p>
          <a:p>
            <a:pPr indent="-352806" lvl="2" marL="1371600" rtl="0" algn="l">
              <a:spcBef>
                <a:spcPts val="0"/>
              </a:spcBef>
              <a:spcAft>
                <a:spcPts val="0"/>
              </a:spcAft>
              <a:buSzPts val="1956"/>
              <a:buChar char="-"/>
            </a:pPr>
            <a:r>
              <a:rPr lang="en-US" sz="1600"/>
              <a:t>learning rate: 0.0001</a:t>
            </a:r>
            <a:endParaRPr sz="1600"/>
          </a:p>
          <a:p>
            <a:pPr indent="-352806" lvl="1" marL="914400" rtl="0" algn="l">
              <a:spcBef>
                <a:spcPts val="0"/>
              </a:spcBef>
              <a:spcAft>
                <a:spcPts val="0"/>
              </a:spcAft>
              <a:buSzPts val="1956"/>
              <a:buChar char="-"/>
            </a:pPr>
            <a:r>
              <a:rPr lang="en-US" sz="1700"/>
              <a:t>2 layers Critic:</a:t>
            </a:r>
            <a:endParaRPr sz="1700"/>
          </a:p>
          <a:p>
            <a:pPr indent="-352806" lvl="2" marL="1371600" rtl="0" algn="l">
              <a:spcBef>
                <a:spcPts val="0"/>
              </a:spcBef>
              <a:spcAft>
                <a:spcPts val="0"/>
              </a:spcAft>
              <a:buSzPts val="1956"/>
              <a:buChar char="-"/>
            </a:pPr>
            <a:r>
              <a:rPr lang="en-US" sz="1600"/>
              <a:t>learning rate: 0.001</a:t>
            </a:r>
            <a:endParaRPr sz="1600"/>
          </a:p>
          <a:p>
            <a:pPr indent="-352806" lvl="1" marL="914400" rtl="0" algn="l">
              <a:spcBef>
                <a:spcPts val="0"/>
              </a:spcBef>
              <a:spcAft>
                <a:spcPts val="0"/>
              </a:spcAft>
              <a:buSzPts val="1956"/>
              <a:buChar char="-"/>
            </a:pPr>
            <a:r>
              <a:rPr lang="en-US" sz="1700"/>
              <a:t>Memory buffer size: 1000,000</a:t>
            </a:r>
            <a:endParaRPr sz="17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f938a02ccc_0_51"/>
          <p:cNvSpPr txBox="1"/>
          <p:nvPr>
            <p:ph idx="1" type="body"/>
          </p:nvPr>
        </p:nvSpPr>
        <p:spPr>
          <a:xfrm>
            <a:off x="581192" y="2340864"/>
            <a:ext cx="11029500" cy="363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3756" lvl="0" marL="457200" rtl="0" algn="l">
              <a:spcBef>
                <a:spcPts val="360"/>
              </a:spcBef>
              <a:spcAft>
                <a:spcPts val="0"/>
              </a:spcAft>
              <a:buSzPts val="1656"/>
              <a:buChar char="-"/>
            </a:pPr>
            <a:r>
              <a:rPr lang="en-US"/>
              <a:t>Altitude after 200 episodes:                                                   Some interesting episodes:</a:t>
            </a:r>
            <a:endParaRPr/>
          </a:p>
        </p:txBody>
      </p:sp>
      <p:pic>
        <p:nvPicPr>
          <p:cNvPr id="478" name="Google Shape;478;gf938a02ccc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950" y="2718625"/>
            <a:ext cx="4491174" cy="33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f938a02ccc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7975" y="2645631"/>
            <a:ext cx="4491174" cy="336839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f938a02ccc_0_51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Deep Deterministic Policy Gradient 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5ff3cc92c_0_6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b="1" lang="en-US"/>
              <a:t>Updates and Issues</a:t>
            </a:r>
            <a:endParaRPr b="1"/>
          </a:p>
        </p:txBody>
      </p:sp>
      <p:sp>
        <p:nvSpPr>
          <p:cNvPr id="141" name="Google Shape;141;gf5ff3cc92c_0_6"/>
          <p:cNvSpPr txBox="1"/>
          <p:nvPr>
            <p:ph idx="1" type="body"/>
          </p:nvPr>
        </p:nvSpPr>
        <p:spPr>
          <a:xfrm>
            <a:off x="581200" y="2101676"/>
            <a:ext cx="11029500" cy="436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Continuous action and observation spaces mean that our agent has to learn </a:t>
            </a:r>
            <a:r>
              <a:rPr lang="en-US" sz="2400">
                <a:solidFill>
                  <a:srgbClr val="FF0000"/>
                </a:solidFill>
              </a:rPr>
              <a:t>A LOT</a:t>
            </a:r>
            <a:r>
              <a:rPr lang="en-US" sz="2400"/>
              <a:t> of information.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Currently have sleep(1) for letting the environment change state. Episode time is &gt; 60s for just 60 steps.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Which means an extremely long training time (at least with a Vanilla REINFORCE approach).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Ran the agent for 200 episodes to gauge the performance of agent to climb from 3600m to 4000m.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◼"/>
            </a:pPr>
            <a:r>
              <a:rPr lang="en-US" sz="2400"/>
              <a:t>REINFORCE agent continues to perform poorly at least for the number of training episodes we ran.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938a02ccc_0_59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f938a02ccc_0_59"/>
          <p:cNvSpPr txBox="1"/>
          <p:nvPr>
            <p:ph idx="1" type="body"/>
          </p:nvPr>
        </p:nvSpPr>
        <p:spPr>
          <a:xfrm>
            <a:off x="581192" y="2340864"/>
            <a:ext cx="110295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gf938a02ccc_0_59" title="2021-10-17 23-10-46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f938a02ccc_0_66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f938a02ccc_0_66"/>
          <p:cNvSpPr txBox="1"/>
          <p:nvPr>
            <p:ph idx="1" type="body"/>
          </p:nvPr>
        </p:nvSpPr>
        <p:spPr>
          <a:xfrm>
            <a:off x="581192" y="2340864"/>
            <a:ext cx="110295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gf938a02ccc_0_66" title="2021-10-17 23-10-46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2099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f99d6a7679_0_1025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f99d6a7679_0_1025"/>
          <p:cNvSpPr txBox="1"/>
          <p:nvPr>
            <p:ph idx="1" type="body"/>
          </p:nvPr>
        </p:nvSpPr>
        <p:spPr>
          <a:xfrm>
            <a:off x="581192" y="2340864"/>
            <a:ext cx="110295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504" name="Google Shape;504;gf99d6a7679_0_1025" title="Episode 46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f938a02ccc_0_38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Future Tasks</a:t>
            </a:r>
            <a:endParaRPr b="1"/>
          </a:p>
        </p:txBody>
      </p:sp>
      <p:sp>
        <p:nvSpPr>
          <p:cNvPr id="511" name="Google Shape;511;gf938a02ccc_0_38"/>
          <p:cNvSpPr txBox="1"/>
          <p:nvPr>
            <p:ph idx="1" type="body"/>
          </p:nvPr>
        </p:nvSpPr>
        <p:spPr>
          <a:xfrm>
            <a:off x="581200" y="2340877"/>
            <a:ext cx="11029500" cy="416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Agents:</a:t>
            </a:r>
            <a:endParaRPr b="1"/>
          </a:p>
          <a:p>
            <a:pPr indent="-333756" lvl="0" marL="457200" rtl="0" algn="l">
              <a:spcBef>
                <a:spcPts val="60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Train PPO with large enough replay buffer for enough epochs so that the model can capture the patterns.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Try out more complicated networks so that the model can pick on the complex underlying patterns.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Make necessary changes to DDPG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/>
              <a:t>Environment and Objective:</a:t>
            </a:r>
            <a:endParaRPr b="1"/>
          </a:p>
          <a:p>
            <a:pPr indent="-333756" lvl="0" marL="457200" rtl="0" algn="l">
              <a:spcBef>
                <a:spcPts val="60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Switch from a fixed target altitude approach to any given target altitude. This will enable the model to learn the generic flight level change behaviour instead of just descending to 2500m.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Reducing the number of steps in each episodes and keeping the target altitude closer to the spawn altitude. This would help us run more episodes in the same time.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f99d6a7679_0_802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Individual Contributions</a:t>
            </a:r>
            <a:endParaRPr b="1"/>
          </a:p>
        </p:txBody>
      </p:sp>
      <p:sp>
        <p:nvSpPr>
          <p:cNvPr id="518" name="Google Shape;518;gf99d6a7679_0_802"/>
          <p:cNvSpPr txBox="1"/>
          <p:nvPr>
            <p:ph idx="1" type="body"/>
          </p:nvPr>
        </p:nvSpPr>
        <p:spPr>
          <a:xfrm>
            <a:off x="581200" y="2340875"/>
            <a:ext cx="11029500" cy="421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/>
              <a:t>Muhammad Rizwan Malik: 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	Environment/Gym Setup, REINFORCE Debugging, PPO Implementation, Mid Term Presentation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/>
              <a:t>Muhammad Oneeb Ul Haq Khan: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/>
              <a:t>	</a:t>
            </a:r>
            <a:r>
              <a:rPr lang="en-US"/>
              <a:t>REINFORCE Implementation/Debugging, EDD, Technical Paper, Mid Term Presentation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/>
              <a:t>Martin Huang: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/>
              <a:t>	</a:t>
            </a:r>
            <a:r>
              <a:rPr lang="en-US"/>
              <a:t>DDPG Implementation, EDD, Mid Term Presentation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/>
              <a:t>Krishnateja Gunda: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/>
              <a:t>	</a:t>
            </a:r>
            <a:r>
              <a:rPr lang="en-US"/>
              <a:t>REINFORCE Implementation, EDD, Technical Paper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/>
              <a:t>Rengapriya Aravindan: 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-US"/>
              <a:t>	</a:t>
            </a:r>
            <a:r>
              <a:rPr lang="en-US"/>
              <a:t>DDPG, EDD, Technical Paper, Project Website</a:t>
            </a:r>
            <a:r>
              <a:rPr lang="en-US"/>
              <a:t> methods</a:t>
            </a:r>
            <a:endParaRPr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f7ecbf3de2_0_404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f7ecbf3de2_0_404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f7ecbf3de2_0_404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f7ecbf3de2_0_404"/>
          <p:cNvSpPr/>
          <p:nvPr/>
        </p:nvSpPr>
        <p:spPr>
          <a:xfrm>
            <a:off x="446534" y="3085764"/>
            <a:ext cx="11298900" cy="3338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f7ecbf3de2_0_40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29" name="Google Shape;529;gf7ecbf3de2_0_404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f7ecbf3de2_0_404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f7ecbf3de2_0_404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2" name="Google Shape;532;gf7ecbf3de2_0_404"/>
          <p:cNvPicPr preferRelativeResize="0"/>
          <p:nvPr/>
        </p:nvPicPr>
        <p:blipFill rotWithShape="1">
          <a:blip r:embed="rId3">
            <a:alphaModFix/>
          </a:blip>
          <a:srcRect b="11071" l="0" r="0" t="0"/>
          <a:stretch/>
        </p:blipFill>
        <p:spPr>
          <a:xfrm>
            <a:off x="539138" y="650625"/>
            <a:ext cx="11108585" cy="55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f7ecbf3de2_0_404"/>
          <p:cNvSpPr txBox="1"/>
          <p:nvPr>
            <p:ph type="title"/>
          </p:nvPr>
        </p:nvSpPr>
        <p:spPr>
          <a:xfrm>
            <a:off x="4526875" y="4997713"/>
            <a:ext cx="33657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Franklin Gothic"/>
              <a:buNone/>
            </a:pPr>
            <a:r>
              <a:rPr b="1" lang="en-US" sz="4400">
                <a:solidFill>
                  <a:srgbClr val="FEFEFE"/>
                </a:solidFill>
              </a:rPr>
              <a:t>THANK YOU!</a:t>
            </a:r>
            <a:endParaRPr b="1">
              <a:solidFill>
                <a:srgbClr val="FEFEFE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cb3a93a49e_5_11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Feedback</a:t>
            </a:r>
            <a:endParaRPr/>
          </a:p>
        </p:txBody>
      </p:sp>
      <p:sp>
        <p:nvSpPr>
          <p:cNvPr id="540" name="Google Shape;540;gcb3a93a49e_5_11"/>
          <p:cNvSpPr txBox="1"/>
          <p:nvPr>
            <p:ph idx="1" type="body"/>
          </p:nvPr>
        </p:nvSpPr>
        <p:spPr>
          <a:xfrm>
            <a:off x="581192" y="2340864"/>
            <a:ext cx="110295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33756" lvl="0" marL="457200" rtl="0" algn="l">
              <a:spcBef>
                <a:spcPts val="36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Revise timeline slide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Change cover photo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Decide on standard metrics to be used every week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Add explanation of each agent and network architecture + reason why?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cb3a93a49e_5_17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Pending Tasks</a:t>
            </a:r>
            <a:endParaRPr/>
          </a:p>
        </p:txBody>
      </p:sp>
      <p:sp>
        <p:nvSpPr>
          <p:cNvPr id="547" name="Google Shape;547;gcb3a93a49e_5_17"/>
          <p:cNvSpPr txBox="1"/>
          <p:nvPr>
            <p:ph idx="1" type="body"/>
          </p:nvPr>
        </p:nvSpPr>
        <p:spPr>
          <a:xfrm>
            <a:off x="581192" y="2340864"/>
            <a:ext cx="110295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33756" lvl="0" marL="457200" rtl="0" algn="l">
              <a:spcBef>
                <a:spcPts val="36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Change observation space to include relative altitude and heading instead of absolute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Make someone responsible for visualization of presentation, paper, videos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Use same graphing module for every agent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Add Flight path goal should be to run an entire 3D flight path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Hyper parameter tuning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Headless version running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f8caa6b828_2_0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Cases To Run</a:t>
            </a:r>
            <a:endParaRPr/>
          </a:p>
        </p:txBody>
      </p:sp>
      <p:sp>
        <p:nvSpPr>
          <p:cNvPr id="554" name="Google Shape;554;gf8caa6b828_2_0"/>
          <p:cNvSpPr txBox="1"/>
          <p:nvPr>
            <p:ph idx="1" type="body"/>
          </p:nvPr>
        </p:nvSpPr>
        <p:spPr>
          <a:xfrm>
            <a:off x="581192" y="2340864"/>
            <a:ext cx="110295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33756" lvl="0" marL="457200" rtl="0" algn="l"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656"/>
              <a:buChar char="◼"/>
            </a:pPr>
            <a:r>
              <a:rPr lang="en-US">
                <a:solidFill>
                  <a:srgbClr val="FF0000"/>
                </a:solidFill>
              </a:rPr>
              <a:t>Case 1: Input Normalization, </a:t>
            </a:r>
            <a:r>
              <a:rPr lang="en-US">
                <a:solidFill>
                  <a:srgbClr val="FF0000"/>
                </a:solidFill>
              </a:rPr>
              <a:t>Remove</a:t>
            </a:r>
            <a:r>
              <a:rPr lang="en-US">
                <a:solidFill>
                  <a:srgbClr val="FF0000"/>
                </a:solidFill>
              </a:rPr>
              <a:t> Negative Sign for Loss - Oneeb</a:t>
            </a:r>
            <a:endParaRPr>
              <a:solidFill>
                <a:srgbClr val="FF0000"/>
              </a:solidFill>
            </a:endParaRPr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56"/>
              <a:buChar char="◼"/>
            </a:pPr>
            <a:r>
              <a:rPr lang="en-US">
                <a:solidFill>
                  <a:srgbClr val="FF0000"/>
                </a:solidFill>
              </a:rPr>
              <a:t>Case 2: Input Normalization, Negative Sign for Loss - Rizwan</a:t>
            </a:r>
            <a:endParaRPr>
              <a:solidFill>
                <a:srgbClr val="FF0000"/>
              </a:solidFill>
            </a:endParaRPr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Case 3: w/o Input Normalization, w/ Sign for Loss that Works - Rizwan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b3a93a49e_1_7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Updates and Issues</a:t>
            </a:r>
            <a:endParaRPr/>
          </a:p>
        </p:txBody>
      </p:sp>
      <p:sp>
        <p:nvSpPr>
          <p:cNvPr id="148" name="Google Shape;148;gcb3a93a49e_1_7"/>
          <p:cNvSpPr txBox="1"/>
          <p:nvPr>
            <p:ph idx="1" type="body"/>
          </p:nvPr>
        </p:nvSpPr>
        <p:spPr>
          <a:xfrm>
            <a:off x="509750" y="1826525"/>
            <a:ext cx="10591500" cy="1288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33756" lvl="0" marL="457200" rtl="0" algn="l">
              <a:spcBef>
                <a:spcPts val="36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Difference between the altitude at target state and at time when the episode finishes.</a:t>
            </a:r>
            <a:endParaRPr/>
          </a:p>
        </p:txBody>
      </p:sp>
      <p:pic>
        <p:nvPicPr>
          <p:cNvPr id="149" name="Google Shape;149;gcb3a93a49e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2500" y="2712350"/>
            <a:ext cx="4846010" cy="36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b3a93a49e_1_14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Updates and Issues</a:t>
            </a:r>
            <a:endParaRPr/>
          </a:p>
        </p:txBody>
      </p:sp>
      <p:sp>
        <p:nvSpPr>
          <p:cNvPr id="156" name="Google Shape;156;gcb3a93a49e_1_14"/>
          <p:cNvSpPr txBox="1"/>
          <p:nvPr>
            <p:ph idx="1" type="body"/>
          </p:nvPr>
        </p:nvSpPr>
        <p:spPr>
          <a:xfrm>
            <a:off x="438325" y="1997975"/>
            <a:ext cx="5029200" cy="151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33756" lvl="0" marL="457200" rtl="0" algn="l">
              <a:spcBef>
                <a:spcPts val="36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Pattern observed in the flight </a:t>
            </a:r>
            <a:r>
              <a:rPr lang="en-US"/>
              <a:t>trajectory</a:t>
            </a:r>
            <a:r>
              <a:rPr lang="en-US"/>
              <a:t> during training episodes.</a:t>
            </a:r>
            <a:endParaRPr/>
          </a:p>
          <a:p>
            <a:pPr indent="-333756" lvl="0" marL="457200" rtl="0" algn="l">
              <a:spcBef>
                <a:spcPts val="0"/>
              </a:spcBef>
              <a:spcAft>
                <a:spcPts val="0"/>
              </a:spcAft>
              <a:buSzPts val="1656"/>
              <a:buChar char="◼"/>
            </a:pPr>
            <a:r>
              <a:rPr lang="en-US"/>
              <a:t>However, the sample space was still too small to say anything conclusively.</a:t>
            </a:r>
            <a:endParaRPr/>
          </a:p>
        </p:txBody>
      </p:sp>
      <p:pic>
        <p:nvPicPr>
          <p:cNvPr id="157" name="Google Shape;157;gcb3a93a49e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675" y="1404475"/>
            <a:ext cx="3605050" cy="27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cb3a93a49e_1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86850" y="4076262"/>
            <a:ext cx="3262026" cy="244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cb3a93a49e_1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7450" y="3979688"/>
            <a:ext cx="3519501" cy="263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cb3a93a49e_1_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01075" y="1468763"/>
            <a:ext cx="3433600" cy="25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cb3a93a49e_1_14"/>
          <p:cNvSpPr txBox="1"/>
          <p:nvPr/>
        </p:nvSpPr>
        <p:spPr>
          <a:xfrm>
            <a:off x="7429500" y="1843100"/>
            <a:ext cx="105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50th Episode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2" name="Google Shape;162;gcb3a93a49e_1_14"/>
          <p:cNvSpPr txBox="1"/>
          <p:nvPr/>
        </p:nvSpPr>
        <p:spPr>
          <a:xfrm>
            <a:off x="10639425" y="1843100"/>
            <a:ext cx="105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100</a:t>
            </a: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th Episode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3" name="Google Shape;163;gcb3a93a49e_1_14"/>
          <p:cNvSpPr txBox="1"/>
          <p:nvPr/>
        </p:nvSpPr>
        <p:spPr>
          <a:xfrm>
            <a:off x="7429500" y="4291025"/>
            <a:ext cx="105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1</a:t>
            </a: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50th Episode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4" name="Google Shape;164;gcb3a93a49e_1_14"/>
          <p:cNvSpPr txBox="1"/>
          <p:nvPr/>
        </p:nvSpPr>
        <p:spPr>
          <a:xfrm>
            <a:off x="10639425" y="4291025"/>
            <a:ext cx="105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200</a:t>
            </a: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th Episode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165" name="Google Shape;165;gcb3a93a49e_1_14"/>
          <p:cNvCxnSpPr/>
          <p:nvPr/>
        </p:nvCxnSpPr>
        <p:spPr>
          <a:xfrm flipH="1" rot="10800000">
            <a:off x="6012650" y="1730450"/>
            <a:ext cx="2657100" cy="1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gcb3a93a49e_1_14"/>
          <p:cNvCxnSpPr/>
          <p:nvPr/>
        </p:nvCxnSpPr>
        <p:spPr>
          <a:xfrm flipH="1" rot="10800000">
            <a:off x="5974850" y="4291025"/>
            <a:ext cx="2657100" cy="1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gcb3a93a49e_1_14"/>
          <p:cNvCxnSpPr/>
          <p:nvPr/>
        </p:nvCxnSpPr>
        <p:spPr>
          <a:xfrm flipH="1" rot="10800000">
            <a:off x="9154000" y="1766900"/>
            <a:ext cx="2657100" cy="1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gcb3a93a49e_1_14"/>
          <p:cNvCxnSpPr/>
          <p:nvPr/>
        </p:nvCxnSpPr>
        <p:spPr>
          <a:xfrm flipH="1" rot="10800000">
            <a:off x="9241713" y="4363500"/>
            <a:ext cx="2480100" cy="26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gcb3a93a49e_1_14"/>
          <p:cNvSpPr txBox="1"/>
          <p:nvPr/>
        </p:nvSpPr>
        <p:spPr>
          <a:xfrm>
            <a:off x="7743725" y="1004275"/>
            <a:ext cx="23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Target Altitude: 4000m</a:t>
            </a:r>
            <a:endParaRPr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b3a93a49e_1_0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Observations Proposed Solutions</a:t>
            </a:r>
            <a:endParaRPr/>
          </a:p>
        </p:txBody>
      </p:sp>
      <p:sp>
        <p:nvSpPr>
          <p:cNvPr id="176" name="Google Shape;176;gcb3a93a49e_1_0"/>
          <p:cNvSpPr txBox="1"/>
          <p:nvPr>
            <p:ph idx="1" type="body"/>
          </p:nvPr>
        </p:nvSpPr>
        <p:spPr>
          <a:xfrm>
            <a:off x="581192" y="2340864"/>
            <a:ext cx="11029500" cy="363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Observations:</a:t>
            </a:r>
            <a:endParaRPr b="1" sz="2400"/>
          </a:p>
          <a:p>
            <a:pPr indent="-34671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Initially the target state was 4000m, and during training the agent never climbed to that level so it never received a strong positive reward signal.</a:t>
            </a:r>
            <a:endParaRPr sz="2400"/>
          </a:p>
          <a:p>
            <a:pPr indent="-34671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Because of very small positive reward signal, learning might have been slow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Current Solutions: </a:t>
            </a:r>
            <a:endParaRPr sz="2400"/>
          </a:p>
          <a:p>
            <a:pPr indent="-34671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Changed the target state to 2500m (and mission profile to descent). So, that even without doing anything and falling freely, the agent gets to pass through the target state.</a:t>
            </a:r>
            <a:endParaRPr sz="2400"/>
          </a:p>
          <a:p>
            <a:pPr indent="-34671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Let it run for several thousand episodes before giving out a verdict.</a:t>
            </a:r>
            <a:endParaRPr sz="2400"/>
          </a:p>
          <a:p>
            <a:pPr indent="-34671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en-US" sz="2400"/>
              <a:t>Remove sleep time - allowing for more steps per episode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en-US" sz="2400"/>
              <a:t>Note:</a:t>
            </a:r>
            <a:r>
              <a:rPr lang="en-US" sz="2400"/>
              <a:t> even w/ DDPG implementation of a bipedal walker in OpenAI Gym, there is only some slight progress by 600 episodes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5ff3cc92c_0_18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b="1" lang="en-US"/>
              <a:t>Proposed Solution</a:t>
            </a:r>
            <a:endParaRPr b="1"/>
          </a:p>
        </p:txBody>
      </p:sp>
      <p:pic>
        <p:nvPicPr>
          <p:cNvPr id="183" name="Google Shape;183;gf5ff3cc92c_0_18" title="2021-10-05 15-03-1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2638" y="2100250"/>
            <a:ext cx="7086625" cy="39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b3a93a49e_1_29"/>
          <p:cNvSpPr txBox="1"/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Proposed Solution</a:t>
            </a:r>
            <a:endParaRPr/>
          </a:p>
        </p:txBody>
      </p:sp>
      <p:sp>
        <p:nvSpPr>
          <p:cNvPr id="190" name="Google Shape;190;gcb3a93a49e_1_29"/>
          <p:cNvSpPr txBox="1"/>
          <p:nvPr>
            <p:ph idx="1" type="body"/>
          </p:nvPr>
        </p:nvSpPr>
        <p:spPr>
          <a:xfrm>
            <a:off x="581200" y="1531400"/>
            <a:ext cx="10763100" cy="275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30200" lvl="0" marL="457200" rtl="0" algn="l">
              <a:spcBef>
                <a:spcPts val="360"/>
              </a:spcBef>
              <a:spcAft>
                <a:spcPts val="0"/>
              </a:spcAft>
              <a:buSzPts val="1600"/>
              <a:buChar char="◼"/>
            </a:pPr>
            <a:r>
              <a:rPr lang="en-US" sz="1600"/>
              <a:t>With the target state revised, a different behaviour started to emerge during the early phase, which again is inconclusive unless we run a few thousand episodes.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600"/>
              <a:t>Observations:</a:t>
            </a:r>
            <a:endParaRPr b="1"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◼"/>
            </a:pPr>
            <a:r>
              <a:rPr lang="en-US" sz="1600"/>
              <a:t>Steep dive in the start.</a:t>
            </a:r>
            <a:endParaRPr sz="1600"/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◼"/>
            </a:pPr>
            <a:r>
              <a:rPr lang="en-US" sz="1600"/>
              <a:t>Attempt to pitch up once the aircraft moves past the target state.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◼"/>
            </a:pPr>
            <a:r>
              <a:rPr lang="en-US" sz="1600"/>
              <a:t>The agent is still running...</a:t>
            </a:r>
            <a:endParaRPr sz="1600"/>
          </a:p>
        </p:txBody>
      </p:sp>
      <p:pic>
        <p:nvPicPr>
          <p:cNvPr id="191" name="Google Shape;191;gcb3a93a49e_1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00" y="3900527"/>
            <a:ext cx="3752800" cy="28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cb3a93a49e_1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4000" y="3900525"/>
            <a:ext cx="3752800" cy="28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cb3a93a49e_1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2950" y="3900512"/>
            <a:ext cx="3752800" cy="2814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gcb3a93a49e_1_29"/>
          <p:cNvCxnSpPr/>
          <p:nvPr/>
        </p:nvCxnSpPr>
        <p:spPr>
          <a:xfrm flipH="1" rot="10800000">
            <a:off x="1045700" y="4973900"/>
            <a:ext cx="2892000" cy="24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gcb3a93a49e_1_29"/>
          <p:cNvCxnSpPr/>
          <p:nvPr/>
        </p:nvCxnSpPr>
        <p:spPr>
          <a:xfrm flipH="1" rot="10800000">
            <a:off x="4823375" y="4979850"/>
            <a:ext cx="2837700" cy="30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gcb3a93a49e_1_29"/>
          <p:cNvCxnSpPr/>
          <p:nvPr/>
        </p:nvCxnSpPr>
        <p:spPr>
          <a:xfrm flipH="1" rot="10800000">
            <a:off x="8459825" y="4985900"/>
            <a:ext cx="2874600" cy="6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gcb3a93a49e_1_29"/>
          <p:cNvSpPr txBox="1"/>
          <p:nvPr/>
        </p:nvSpPr>
        <p:spPr>
          <a:xfrm>
            <a:off x="5049400" y="3625400"/>
            <a:ext cx="23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Target Altitude: 2500m</a:t>
            </a:r>
            <a:endParaRPr>
              <a:solidFill>
                <a:srgbClr val="FF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videndVTI">
  <a:themeElements>
    <a:clrScheme name="AnalogousFromRegularSeedRightStep">
      <a:dk1>
        <a:srgbClr val="000000"/>
      </a:dk1>
      <a:lt1>
        <a:srgbClr val="FFFFFF"/>
      </a:lt1>
      <a:dk2>
        <a:srgbClr val="393620"/>
      </a:dk2>
      <a:lt2>
        <a:srgbClr val="E2E5E8"/>
      </a:lt2>
      <a:accent1>
        <a:srgbClr val="E78229"/>
      </a:accent1>
      <a:accent2>
        <a:srgbClr val="B4A114"/>
      </a:accent2>
      <a:accent3>
        <a:srgbClr val="83AF1F"/>
      </a:accent3>
      <a:accent4>
        <a:srgbClr val="42B814"/>
      </a:accent4>
      <a:accent5>
        <a:srgbClr val="21BB36"/>
      </a:accent5>
      <a:accent6>
        <a:srgbClr val="14B96F"/>
      </a:accent6>
      <a:hlink>
        <a:srgbClr val="3F83B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VTI">
  <a:themeElements>
    <a:clrScheme name="AnalogousFromRegularSeedRightStep">
      <a:dk1>
        <a:srgbClr val="000000"/>
      </a:dk1>
      <a:lt1>
        <a:srgbClr val="FFFFFF"/>
      </a:lt1>
      <a:dk2>
        <a:srgbClr val="393620"/>
      </a:dk2>
      <a:lt2>
        <a:srgbClr val="E2E5E8"/>
      </a:lt2>
      <a:accent1>
        <a:srgbClr val="E78229"/>
      </a:accent1>
      <a:accent2>
        <a:srgbClr val="B4A114"/>
      </a:accent2>
      <a:accent3>
        <a:srgbClr val="83AF1F"/>
      </a:accent3>
      <a:accent4>
        <a:srgbClr val="42B814"/>
      </a:accent4>
      <a:accent5>
        <a:srgbClr val="21BB36"/>
      </a:accent5>
      <a:accent6>
        <a:srgbClr val="14B96F"/>
      </a:accent6>
      <a:hlink>
        <a:srgbClr val="3F83BF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2021-08-31T02:02:08Z</dcterms:created>
  <dc:creator>Rizwan Malik</dc:creator>
</cp:coreProperties>
</file>